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1-1.jpg" ContentType="image/jpg"/>
  <Override PartName="/ppt/media/image-2-1.jpg" ContentType="image/jpg"/>
  <Override PartName="/ppt/media/image-2-2.jpg" ContentType="image/jpg"/>
  <Override PartName="/ppt/media/image-9-1.jpg" ContentType="image/jp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notesMasterIdLst>
    <p:notesMasterId r:id="rId25"/>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Open with the core distinction: this is not an attack on lower urban speeds in principle.
- It is a challenge to blanket, sign-only/default 20mph and broad one-size-fits-all street policy on the wrong roads.
- Promise the audience a guided tour: first the road question, then the London evidence, then the policy alternative.
[Sources]
- User-provided working paper: traffic_safety_paper.pdf (London road-safety white paper draft, 2026).
- Photo asset: traffic_photo.jpg (user-provided local asset).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p/>
        </p:txBody>
      </p:sp>
      <p:sp>
        <p:nvSpPr>
          <p:cNvPr id="3" name="Notes Placeholder 2"/>
          <p:cNvSpPr>
            <a:spLocks noGrp="1"/>
          </p:cNvSpPr>
          <p:nvPr>
            <p:ph type="body" idx="1"/>
          </p:nvPr>
        </p:nvSpPr>
        <p:spPr/>
        <p:txBody>
          <a:bodyPr wrap="square"/>
          <a:lstStyle/>
          <a:p>
            <a:pPr/>
            <a:r>
              <a:t>Speaker notes
- This slide uses two Welsh sources together.
- The monitoring tells us how often routes got slower in practice.
- The appraisal translates repeated journey-time loss into a long-run cost estimate.
- The point is cumulative drag: small delays repeated every day on the wrong roads.
[Sources]
- Transport for Wales (2025), National Monitoring Report.
- Welsh Government / Senedd (2022), Explanatory Memorandum.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is about legitimacy and public buy-in.
- Make the distinction explicit: consultation responses are a self-selected signal of mobilisation; polling is a broader read of public mood after rollout.
- The message is not “people are angry, therefore scrap it.” The message is that poor targeting erodes policy legitimacy.
[Sources]
- User-provided working paper: traffic_safety_paper.pdf (London road-safety white paper draft, 2026).
- Welsh Government (2022), Proposal to reduce speed limit to 20mph on residential streets: summary of responses.
- YouGov (2024), Wales overwhelmingly rejects the 20mph speed limit.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Use this slide to block the easiest rebuttals.
- We are not claiming that lower speeds never work or that this dataset proves causality.
- We are claiming that blanket sign-only/default 20mph is often the wrong treatment on strategic roads.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p/>
        </p:txBody>
      </p:sp>
      <p:sp>
        <p:nvSpPr>
          <p:cNvPr id="3" name="Notes Placeholder 2"/>
          <p:cNvSpPr>
            <a:spLocks noGrp="1"/>
          </p:cNvSpPr>
          <p:nvPr>
            <p:ph type="body" idx="1"/>
          </p:nvPr>
        </p:nvSpPr>
        <p:spPr/>
        <p:txBody>
          <a:bodyPr wrap="square"/>
          <a:lstStyle/>
          <a:p>
            <a:pPr/>
            <a:r>
              <a:t>Speaker notes
- The policy ask is targeted, not blanket.
- Keep true residential 20mph where the street environment supports it.
- Review strategic roads separately.
- On selected corridors, a 25mph pilot can be tested as a middle option rather than forcing a blanket 20mph default.
[Sources]
- Main paper results.
- DfT guidance and Welsh monitoring/appraisal for policy context.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p/>
        </p:txBody>
      </p:sp>
      <p:sp>
        <p:nvSpPr>
          <p:cNvPr id="3" name="Notes Placeholder 2"/>
          <p:cNvSpPr>
            <a:spLocks noGrp="1"/>
          </p:cNvSpPr>
          <p:nvPr>
            <p:ph type="body" idx="1"/>
          </p:nvPr>
        </p:nvSpPr>
        <p:spPr/>
        <p:txBody>
          <a:bodyPr wrap="square"/>
          <a:lstStyle/>
          <a:p>
            <a:pPr/>
            <a:r>
              <a:t>Speaker notes
- End on three points: mixed Low Traffic Neighbourhood picture, no robust 20mph gain in the most important tested settings, and better targeting for London.
- Mention the 25mph pilot only as a route-by-route middle option on selected corridors.
[Sources]
- Main paper results.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Tell the audience that everything after this point is backup material.
- The appendix is there to show that the simple public story rests on several checks, and that the main technical terms can be explained in plain English.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defines the main terms in plain English.
- Keep it short and focus on the two most important ideas: regression to the mean, and the fact that fatal-or-serious-injury share is not the same as risk per trip.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is the key measurement caveat.
- A higher fatal-or-serious-injury share could mean worse severe outcomes, but it could also mean fewer minor crashes with severe crashes unchanged.
- That is why the paper avoids claiming that share alone settles the safety question.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Walk through the Low Traffic Neighbourhood test as a three-step filter.
- This is the slide that should answer the old “adjust for random spikes” confusion: say explicitly that the question is whether the bad pre-period would have improved anyway.
- End with the plain-English result.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Explain that the 20mph analysis uses several checks because no single comparison is enough.
- Then state the key limitation plainly: the policy was already in place before the study window, so this is a comparison of existing settings rather than a clean before-and-after experiment.
- The main signal is still strong: no robust beneficial setting after correction.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Use this slide to make the audience picture two very different road types.
- A quiet local street and a strategic through-route should not automatically get the same policy treatment.
- That road-function mismatch is the thread running through the rest of the deck.
[Sources]
- User-provided working paper: traffic_safety_paper.pdf (London road-safety white paper draft, 2026).
- Photo asset: residential_photo.jpg (user-provided local asset).
- Photo asset: traffic_photo.jpg (user-provided local asset).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is the technical backup for the Low Traffic Neighbourhood section.
- The chart shows why raw before-and-after numbers can mislead: the corrected picture is smaller and more mixed than the headline swing.
- Use the table to answer questions about the separate inside-area and boundary-road checks.
[Sources]
- User-provided working paper: traffic_safety_paper.pdf (London road-safety white paper draft, 2026).
- Chart asset derived from the user paper data: ltn_naive_corrected.png.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puts the 20mph context results in one place.
- The main point is that the strongest adverse associations are on the roads where blanket sign-only/default 20mph is least likely to fit well.
- Also point out that the negative signals on quieter road types do not survive the many-comparisons check.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translates the economic appendix into a simple picture.
- The point is not one dramatic queue. It is repeated small delays across a city economy.
- Remind the audience that these figures are illustrative and depend heavily on the delay assumption.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p/>
        </p:txBody>
      </p:sp>
      <p:sp>
        <p:nvSpPr>
          <p:cNvPr id="3" name="Notes Placeholder 2"/>
          <p:cNvSpPr>
            <a:spLocks noGrp="1"/>
          </p:cNvSpPr>
          <p:nvPr>
            <p:ph type="body" idx="1"/>
          </p:nvPr>
        </p:nvSpPr>
        <p:spPr/>
        <p:txBody>
          <a:bodyPr wrap="square"/>
          <a:lstStyle/>
          <a:p>
            <a:pPr/>
            <a:r>
              <a:t>Speaker notes
- This slide is only a policy hypothesis.
- Explain the measurement clearly: it shows the share of recorded injury crashes ending in death or serious injury.
- The chart does not prove that 25mph is optimal.
- It only supports testing a middle option on selected strategic corridors where 20mph appears to be a poor fit and 30mph may be too high.
[Sources]
- Main paper descriptive chart.
- Policy interpretation from the white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sets the ground rules: we are guiding the audience and not assuming they have read the paper.
- Tell them the flow explicitly: road question first, evidence second, policy answer third.
- Reassure them that the appendix contains the technical detail if they want it later.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Give the whole case in one minute here.
- First: the Low Traffic Neighbourhood story becomes mixed once the raw numbers are corrected.
- Second: blanket 20mph shows no robust win in the settings that matter most.
- Third: London needs road-by-road policy, not one-size-fits-all statutory defaults.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slide is the bridge that was missing before: explain the test before showing the result.
- Walk the audience through the three questions in plain English.
- The key point is simple: we did not treat the raw before-and-after number as the whole story.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The chart makes the point visually: the raw swings are dramatic, but the corrected picture is much smaller and more mixed.
- Emphasise that only London Fields still shows a clear inside-area reduction in the corrected picture.
- The audience does not need the full technical formula here — only the logic of the correction.
[Sources]
- User-provided working paper: traffic_safety_paper.pdf (London road-safety white paper draft, 2026).
- Chart asset derived from the user paper data: ltn_naive_corrected.png.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is the 20mph equivalent of the LTN methods bridge.
- The audience needs to hear two things: we checked the evidence several ways, and this is still not a clean policy-before-and-after experiment.
- That makes the argument more credible, not weaker.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This is the most important 20mph slide in the main deck.
- Explain the measure in plain English before interpreting the bars.
- Then make the big point: the settings that still look worst are main roads, junction-heavy places and crossings — the roads least suited to blanket sign-only/default treatment.
[Sources]
- User-provided working paper: traffic_safety_paper.pdf (London road-safety white paper draft, 2026).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p/>
        </p:txBody>
      </p:sp>
      <p:sp>
        <p:nvSpPr>
          <p:cNvPr id="3" name="Notes Placeholder 2"/>
          <p:cNvSpPr>
            <a:spLocks noGrp="1"/>
          </p:cNvSpPr>
          <p:nvPr>
            <p:ph type="body" idx="1"/>
          </p:nvPr>
        </p:nvSpPr>
        <p:spPr/>
        <p:txBody>
          <a:bodyPr wrap="square"/>
          <a:lstStyle/>
          <a:p>
            <a:pPr/>
            <a:r>
              <a:t>Speaker notes
- This slide explains the wrong-road problem in plain English.
- Keep the audience focused on fit, not blame: the issue is a weak sign-only treatment on roads that still behave like corridors.
- Point to the Department for Transport guidance first, then to the sign-only evaluation, then to the core takeaway.
- The image has been removed so the audience can focus on the idea rather than decoration.
[Sources]
- Department for Transport (2013), Setting Local Speed Limits.
- Department for Transport (2018), 20mph Research Study.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jpg"/><Relationship Id="rId2" Type="http://schemas.openxmlformats.org/officeDocument/2006/relationships/image" Target="../media/image-2-2.jp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data/user-JXgpP7rQPGimr269PTTWrEOx/8e62baa480574d209020e131e75a293a/mnt/data/traffic_photo.jpg">    </p:cNvPr>
          <p:cNvPicPr>
            <a:picLocks noChangeAspect="1"/>
          </p:cNvPicPr>
          <p:nvPr/>
        </p:nvPicPr>
        <p:blipFill>
          <a:blip r:embed="rId1"/>
          <a:srcRect l="0" r="0" t="7875" b="7875"/>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0A2238">
              <a:alpha val="72000"/>
            </a:srgbClr>
          </a:solidFill>
          <a:ln w="12700">
            <a:solidFill>
              <a:srgbClr val="0A2238">
                <a:alpha val="0"/>
              </a:srgbClr>
            </a:solidFill>
            <a:prstDash val="solid"/>
          </a:ln>
        </p:spPr>
      </p:sp>
      <p:sp>
        <p:nvSpPr>
          <p:cNvPr id="4" name="Shape 1"/>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5" name="Text 2"/>
          <p:cNvSpPr/>
          <p:nvPr/>
        </p:nvSpPr>
        <p:spPr>
          <a:xfrm>
            <a:off x="640080" y="1005840"/>
            <a:ext cx="3840480" cy="1188720"/>
          </a:xfrm>
          <a:prstGeom prst="rect">
            <a:avLst/>
          </a:prstGeom>
          <a:noFill/>
          <a:ln/>
        </p:spPr>
        <p:txBody>
          <a:bodyPr wrap="square" lIns="0" tIns="0" rIns="0" bIns="0" rtlCol="0" anchor="ctr"/>
          <a:lstStyle/>
          <a:p>
            <a:pPr indent="0" marL="0">
              <a:buNone/>
            </a:pPr>
            <a:r>
              <a:rPr lang="en-US" sz="2400" b="1" dirty="0">
                <a:solidFill>
                  <a:srgbClr val="FFFFFF"/>
                </a:solidFill>
                <a:latin typeface="Aptos Display" pitchFamily="34" charset="0"/>
                <a:ea typeface="Aptos Display" pitchFamily="34" charset="-122"/>
                <a:cs typeface="Aptos Display" pitchFamily="34" charset="-120"/>
              </a:rPr>
              <a:t>The wrong-road</a:t>
            </a:r>
            <a:endParaRPr lang="en-US" sz="2400" dirty="0"/>
          </a:p>
          <a:p>
            <a:pPr indent="0" marL="0">
              <a:buNone/>
            </a:pPr>
            <a:r>
              <a:rPr lang="en-US" sz="2400" b="1" dirty="0">
                <a:solidFill>
                  <a:srgbClr val="FFFFFF"/>
                </a:solidFill>
                <a:latin typeface="Aptos Display" pitchFamily="34" charset="0"/>
                <a:ea typeface="Aptos Display" pitchFamily="34" charset="-122"/>
                <a:cs typeface="Aptos Display" pitchFamily="34" charset="-120"/>
              </a:rPr>
              <a:t>problem</a:t>
            </a:r>
            <a:endParaRPr lang="en-US" sz="2400" dirty="0"/>
          </a:p>
        </p:txBody>
      </p:sp>
      <p:sp>
        <p:nvSpPr>
          <p:cNvPr id="6" name="Text 3"/>
          <p:cNvSpPr/>
          <p:nvPr/>
        </p:nvSpPr>
        <p:spPr>
          <a:xfrm>
            <a:off x="658368" y="2148840"/>
            <a:ext cx="4297680" cy="713232"/>
          </a:xfrm>
          <a:prstGeom prst="rect">
            <a:avLst/>
          </a:prstGeom>
          <a:noFill/>
          <a:ln/>
        </p:spPr>
        <p:txBody>
          <a:bodyPr wrap="square" lIns="0" tIns="0" rIns="0" bIns="0" rtlCol="0" anchor="ctr"/>
          <a:lstStyle/>
          <a:p>
            <a:pPr indent="0" marL="0">
              <a:buNone/>
            </a:pPr>
            <a:r>
              <a:rPr lang="en-US" sz="1180" dirty="0">
                <a:solidFill>
                  <a:srgbClr val="EAF2F8"/>
                </a:solidFill>
              </a:rPr>
              <a:t>Why blanket sign-only/default 20mph and Low Traffic Neighbourhoods need a more targeted approach in London</a:t>
            </a:r>
            <a:endParaRPr lang="en-US" sz="1180" dirty="0"/>
          </a:p>
        </p:txBody>
      </p:sp>
      <p:sp>
        <p:nvSpPr>
          <p:cNvPr id="7" name="Shape 4"/>
          <p:cNvSpPr/>
          <p:nvPr/>
        </p:nvSpPr>
        <p:spPr>
          <a:xfrm>
            <a:off x="658368" y="3154680"/>
            <a:ext cx="3154680" cy="475488"/>
          </a:xfrm>
          <a:prstGeom prst="roundRect">
            <a:avLst>
              <a:gd name="adj" fmla="val 11538"/>
            </a:avLst>
          </a:prstGeom>
          <a:solidFill>
            <a:srgbClr val="FFFFFF">
              <a:alpha val="97000"/>
            </a:srgbClr>
          </a:solidFill>
          <a:ln w="12700">
            <a:solidFill>
              <a:srgbClr val="FFFFFF">
                <a:alpha val="0"/>
              </a:srgbClr>
            </a:solidFill>
            <a:prstDash val="solid"/>
          </a:ln>
          <a:effectLst>
            <a:outerShdw sx="100000" sy="100000" kx="0" ky="0" algn="bl" rotWithShape="0" blurRad="25400" dist="12700" dir="2700000">
              <a:srgbClr val="000000">
                <a:alpha val="18000"/>
              </a:srgbClr>
            </a:outerShdw>
          </a:effectLst>
        </p:spPr>
      </p:sp>
      <p:sp>
        <p:nvSpPr>
          <p:cNvPr id="8" name="Text 5"/>
          <p:cNvSpPr/>
          <p:nvPr/>
        </p:nvSpPr>
        <p:spPr>
          <a:xfrm>
            <a:off x="804672" y="3300984"/>
            <a:ext cx="2834640" cy="164592"/>
          </a:xfrm>
          <a:prstGeom prst="rect">
            <a:avLst/>
          </a:prstGeom>
          <a:noFill/>
          <a:ln/>
        </p:spPr>
        <p:txBody>
          <a:bodyPr wrap="square" lIns="0" tIns="0" rIns="0" bIns="0" rtlCol="0" anchor="ctr"/>
          <a:lstStyle/>
          <a:p>
            <a:pPr algn="ctr" indent="0" marL="0">
              <a:buNone/>
            </a:pPr>
            <a:r>
              <a:rPr lang="en-US" sz="1100" b="1" dirty="0">
                <a:solidFill>
                  <a:srgbClr val="0F2D4A"/>
                </a:solidFill>
              </a:rPr>
              <a:t>A user-friendly briefing based on London crash data and UK policy evidence</a:t>
            </a:r>
            <a:endParaRPr lang="en-US" sz="1100" dirty="0"/>
          </a:p>
        </p:txBody>
      </p:sp>
      <p:sp>
        <p:nvSpPr>
          <p:cNvPr id="9" name="Shape 6"/>
          <p:cNvSpPr/>
          <p:nvPr/>
        </p:nvSpPr>
        <p:spPr>
          <a:xfrm>
            <a:off x="658368" y="6126480"/>
            <a:ext cx="3474720" cy="274320"/>
          </a:xfrm>
          <a:prstGeom prst="roundRect">
            <a:avLst>
              <a:gd name="adj" fmla="val 13333"/>
            </a:avLst>
          </a:prstGeom>
          <a:solidFill>
            <a:srgbClr val="0F2D4A">
              <a:alpha val="96000"/>
            </a:srgbClr>
          </a:solidFill>
          <a:ln w="12700">
            <a:solidFill>
              <a:srgbClr val="0F2D4A">
                <a:alpha val="0"/>
              </a:srgbClr>
            </a:solidFill>
            <a:prstDash val="solid"/>
          </a:ln>
        </p:spPr>
      </p:sp>
      <p:sp>
        <p:nvSpPr>
          <p:cNvPr id="10" name="Text 7"/>
          <p:cNvSpPr/>
          <p:nvPr/>
        </p:nvSpPr>
        <p:spPr>
          <a:xfrm>
            <a:off x="822960" y="6190488"/>
            <a:ext cx="3154680" cy="109728"/>
          </a:xfrm>
          <a:prstGeom prst="rect">
            <a:avLst/>
          </a:prstGeom>
          <a:noFill/>
          <a:ln/>
        </p:spPr>
        <p:txBody>
          <a:bodyPr wrap="square" lIns="0" tIns="0" rIns="0" bIns="0" rtlCol="0" anchor="ctr"/>
          <a:lstStyle/>
          <a:p>
            <a:pPr algn="ctr" indent="0" marL="0">
              <a:buNone/>
            </a:pPr>
            <a:r>
              <a:rPr lang="en-US" sz="960" dirty="0">
                <a:solidFill>
                  <a:srgbClr val="FFFFFF"/>
                </a:solidFill>
              </a:rPr>
              <a:t>Strategic roads are not residential side streets.</a:t>
            </a:r>
            <a:endParaRPr lang="en-US" sz="960" dirty="0"/>
          </a:p>
        </p:txBody>
      </p:sp>
      <p:sp>
        <p:nvSpPr>
          <p:cNvPr id="11" name="Text 8"/>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D8E2EB"/>
                </a:solidFill>
              </a:rPr>
              <a:t>1</a:t>
            </a:r>
            <a:endParaRPr lang="en-US" sz="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Why people feel the drag</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sz="1100">
                <a:solidFill>
                  <a:srgbClr val="6C7B8B"/>
                </a:solidFill>
                <a:latin typeface="Aptos"/>
              </a:rPr>
              <a:t>We use official Welsh route monitoring for real-world delay and the Welsh appraisal for the long-run cost estimate.</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10</a:t>
            </a:r>
            <a:endParaRPr lang="en-US" sz="850" dirty="0"/>
          </a:p>
        </p:txBody>
      </p:sp>
      <p:sp>
        <p:nvSpPr>
          <p:cNvPr id="6" name="Shape 4"/>
          <p:cNvSpPr/>
          <p:nvPr/>
        </p:nvSpPr>
        <p:spPr>
          <a:xfrm>
            <a:off x="731520" y="1325880"/>
            <a:ext cx="5486400" cy="4206240"/>
          </a:xfrm>
          <a:prstGeom prst="roundRect">
            <a:avLst>
              <a:gd name="adj" fmla="val 1739"/>
            </a:avLst>
          </a:prstGeom>
          <a:solidFill>
            <a:srgbClr val="FFFFFF"/>
          </a:solidFill>
          <a:ln w="12700">
            <a:solidFill>
              <a:srgbClr val="D8D1C6"/>
            </a:solidFill>
            <a:prstDash val="solid"/>
          </a:ln>
        </p:spPr>
      </p:sp>
      <p:sp>
        <p:nvSpPr>
          <p:cNvPr id="7" name="Text 5"/>
          <p:cNvSpPr/>
          <p:nvPr/>
        </p:nvSpPr>
        <p:spPr>
          <a:xfrm>
            <a:off x="896112" y="1472184"/>
            <a:ext cx="5157216" cy="256032"/>
          </a:xfrm>
          <a:prstGeom prst="rect">
            <a:avLst/>
          </a:prstGeom>
          <a:noFill/>
          <a:ln/>
        </p:spPr>
        <p:txBody>
          <a:bodyPr wrap="square" lIns="0" tIns="0" rIns="0" bIns="0" rtlCol="0" anchor="ctr"/>
          <a:lstStyle/>
          <a:p>
            <a:pPr indent="0" marL="0">
              <a:buNone/>
            </a:pPr>
            <a:r>
              <a:rPr lang="en-US" sz="1700" b="1" dirty="0">
                <a:solidFill>
                  <a:srgbClr val="0F2D4A"/>
                </a:solidFill>
              </a:rPr>
              <a:t>What Transport for Wales monitored</a:t>
            </a:r>
            <a:endParaRPr lang="en-US" sz="1700" dirty="0"/>
          </a:p>
        </p:txBody>
      </p:sp>
      <p:sp>
        <p:nvSpPr>
          <p:cNvPr id="8" name="Text 6"/>
          <p:cNvSpPr/>
          <p:nvPr/>
        </p:nvSpPr>
        <p:spPr>
          <a:xfrm>
            <a:off x="896112" y="3401568"/>
            <a:ext cx="5157216" cy="502920"/>
          </a:xfrm>
          <a:prstGeom prst="rect">
            <a:avLst/>
          </a:prstGeom>
          <a:noFill/>
          <a:ln/>
        </p:spPr>
        <p:txBody>
          <a:bodyPr wrap="square" lIns="254" tIns="254" rIns="254" bIns="254" rtlCol="0" anchor="ctr"/>
          <a:lstStyle/>
          <a:p>
            <a:pPr indent="0" marL="0">
              <a:buNone/>
            </a:pPr>
            <a:r>
              <a:rPr sz="1300">
                <a:solidFill>
                  <a:srgbClr val="394B5E"/>
                </a:solidFill>
              </a:rPr>
              <a:t>Transport for Wales compared journey times across 60 route-and-time checks after the default 20mph change.</a:t>
            </a:r>
            <a:endParaRPr lang="en-US" sz="1120" dirty="0"/>
          </a:p>
        </p:txBody>
      </p:sp>
      <p:sp>
        <p:nvSpPr>
          <p:cNvPr id="9" name="Shape 7"/>
          <p:cNvSpPr/>
          <p:nvPr/>
        </p:nvSpPr>
        <p:spPr>
          <a:xfrm>
            <a:off x="1005840" y="2240280"/>
            <a:ext cx="1554480" cy="868680"/>
          </a:xfrm>
          <a:prstGeom prst="roundRect">
            <a:avLst>
              <a:gd name="adj" fmla="val 4211"/>
            </a:avLst>
          </a:prstGeom>
          <a:solidFill>
            <a:srgbClr val="F8F1DE"/>
          </a:solidFill>
          <a:ln w="12700">
            <a:solidFill>
              <a:srgbClr val="E3D4A2"/>
            </a:solidFill>
            <a:prstDash val="solid"/>
          </a:ln>
        </p:spPr>
      </p:sp>
      <p:sp>
        <p:nvSpPr>
          <p:cNvPr id="10" name="Text 8"/>
          <p:cNvSpPr/>
          <p:nvPr/>
        </p:nvSpPr>
        <p:spPr>
          <a:xfrm>
            <a:off x="1005840" y="2414016"/>
            <a:ext cx="1554480" cy="384048"/>
          </a:xfrm>
          <a:prstGeom prst="rect">
            <a:avLst/>
          </a:prstGeom>
          <a:noFill/>
          <a:ln/>
        </p:spPr>
        <p:txBody>
          <a:bodyPr wrap="square" lIns="0" tIns="0" rIns="0" bIns="0" rtlCol="0" anchor="ctr"/>
          <a:lstStyle/>
          <a:p>
            <a:pPr algn="ctr" indent="0" marL="0">
              <a:buNone/>
            </a:pPr>
            <a:r>
              <a:rPr lang="en-US" sz="1900" b="1" dirty="0">
                <a:solidFill>
                  <a:srgbClr val="D2A43C"/>
                </a:solidFill>
              </a:rPr>
              <a:t>44 slower</a:t>
            </a:r>
            <a:endParaRPr lang="en-US" sz="1900" dirty="0"/>
          </a:p>
          <a:p>
            <a:pPr algn="ctr" indent="0" marL="0">
              <a:buNone/>
            </a:pPr>
            <a:r>
              <a:rPr lang="en-US" sz="1900" b="1" dirty="0">
                <a:solidFill>
                  <a:srgbClr val="D2A43C"/>
                </a:solidFill>
              </a:rPr>
              <a:t>(&lt;2 min)</a:t>
            </a:r>
            <a:endParaRPr lang="en-US" sz="1900" dirty="0"/>
          </a:p>
        </p:txBody>
      </p:sp>
      <p:sp>
        <p:nvSpPr>
          <p:cNvPr id="11" name="Shape 9"/>
          <p:cNvSpPr/>
          <p:nvPr/>
        </p:nvSpPr>
        <p:spPr>
          <a:xfrm>
            <a:off x="2743200" y="2240280"/>
            <a:ext cx="1554480" cy="868680"/>
          </a:xfrm>
          <a:prstGeom prst="roundRect">
            <a:avLst>
              <a:gd name="adj" fmla="val 4211"/>
            </a:avLst>
          </a:prstGeom>
          <a:solidFill>
            <a:srgbClr val="F7E7E2"/>
          </a:solidFill>
          <a:ln w="12700">
            <a:solidFill>
              <a:srgbClr val="EAC2B8"/>
            </a:solidFill>
            <a:prstDash val="solid"/>
          </a:ln>
        </p:spPr>
      </p:sp>
      <p:sp>
        <p:nvSpPr>
          <p:cNvPr id="12" name="Text 10"/>
          <p:cNvSpPr/>
          <p:nvPr/>
        </p:nvSpPr>
        <p:spPr>
          <a:xfrm>
            <a:off x="2743200" y="2414016"/>
            <a:ext cx="1554480" cy="384048"/>
          </a:xfrm>
          <a:prstGeom prst="rect">
            <a:avLst/>
          </a:prstGeom>
          <a:noFill/>
          <a:ln/>
        </p:spPr>
        <p:txBody>
          <a:bodyPr wrap="square" lIns="0" tIns="0" rIns="0" bIns="0" rtlCol="0" anchor="ctr"/>
          <a:lstStyle/>
          <a:p>
            <a:pPr algn="ctr" indent="0" marL="0">
              <a:buNone/>
            </a:pPr>
            <a:r>
              <a:rPr lang="en-US" sz="1900" b="1" dirty="0">
                <a:solidFill>
                  <a:srgbClr val="C9523C"/>
                </a:solidFill>
              </a:rPr>
              <a:t>13 slower</a:t>
            </a:r>
            <a:endParaRPr lang="en-US" sz="1900" dirty="0"/>
          </a:p>
          <a:p>
            <a:pPr algn="ctr" indent="0" marL="0">
              <a:buNone/>
            </a:pPr>
            <a:r>
              <a:rPr lang="en-US" sz="1900" b="1" dirty="0">
                <a:solidFill>
                  <a:srgbClr val="C9523C"/>
                </a:solidFill>
              </a:rPr>
              <a:t>(2–4 min)</a:t>
            </a:r>
            <a:endParaRPr lang="en-US" sz="1900" dirty="0"/>
          </a:p>
        </p:txBody>
      </p:sp>
      <p:sp>
        <p:nvSpPr>
          <p:cNvPr id="13" name="Shape 11"/>
          <p:cNvSpPr/>
          <p:nvPr/>
        </p:nvSpPr>
        <p:spPr>
          <a:xfrm>
            <a:off x="4480560" y="2240280"/>
            <a:ext cx="1143000" cy="868680"/>
          </a:xfrm>
          <a:prstGeom prst="roundRect">
            <a:avLst>
              <a:gd name="adj" fmla="val 4211"/>
            </a:avLst>
          </a:prstGeom>
          <a:solidFill>
            <a:srgbClr val="E8F3EB"/>
          </a:solidFill>
          <a:ln w="12700">
            <a:solidFill>
              <a:srgbClr val="C7DEC9"/>
            </a:solidFill>
            <a:prstDash val="solid"/>
          </a:ln>
        </p:spPr>
      </p:sp>
      <p:sp>
        <p:nvSpPr>
          <p:cNvPr id="14" name="Text 12"/>
          <p:cNvSpPr/>
          <p:nvPr/>
        </p:nvSpPr>
        <p:spPr>
          <a:xfrm>
            <a:off x="4480560" y="2414016"/>
            <a:ext cx="1143000" cy="384048"/>
          </a:xfrm>
          <a:prstGeom prst="rect">
            <a:avLst/>
          </a:prstGeom>
          <a:noFill/>
          <a:ln/>
        </p:spPr>
        <p:txBody>
          <a:bodyPr wrap="square" lIns="0" tIns="0" rIns="0" bIns="0" rtlCol="0" anchor="ctr"/>
          <a:lstStyle/>
          <a:p>
            <a:pPr algn="ctr" indent="0" marL="0">
              <a:buNone/>
            </a:pPr>
            <a:r>
              <a:rPr lang="en-US" sz="1800" b="1" dirty="0">
                <a:solidFill>
                  <a:srgbClr val="4A9660"/>
                </a:solidFill>
              </a:rPr>
              <a:t>3</a:t>
            </a:r>
            <a:endParaRPr lang="en-US" sz="1800" dirty="0"/>
          </a:p>
          <a:p>
            <a:pPr algn="ctr" indent="0" marL="0">
              <a:buNone/>
            </a:pPr>
            <a:r>
              <a:rPr lang="en-US" sz="1800" b="1" dirty="0">
                <a:solidFill>
                  <a:srgbClr val="4A9660"/>
                </a:solidFill>
              </a:rPr>
              <a:t>not slower</a:t>
            </a:r>
            <a:endParaRPr lang="en-US" sz="1800" dirty="0"/>
          </a:p>
        </p:txBody>
      </p:sp>
      <p:sp>
        <p:nvSpPr>
          <p:cNvPr id="15" name="Text 13"/>
          <p:cNvSpPr/>
          <p:nvPr/>
        </p:nvSpPr>
        <p:spPr>
          <a:xfrm>
            <a:off x="1005840" y="3913632"/>
            <a:ext cx="4846320" cy="594360"/>
          </a:xfrm>
          <a:prstGeom prst="rect">
            <a:avLst/>
          </a:prstGeom>
          <a:noFill/>
          <a:ln/>
        </p:spPr>
        <p:txBody>
          <a:bodyPr wrap="square" lIns="0" tIns="0" rIns="0" bIns="0" rtlCol="0" anchor="ctr"/>
          <a:lstStyle/>
          <a:p>
            <a:pPr indent="0" marL="0">
              <a:buNone/>
            </a:pPr>
            <a:r>
              <a:rPr sz="1200">
                <a:solidFill>
                  <a:srgbClr val="394B5E"/>
                </a:solidFill>
              </a:rPr>
              <a:t>The Welsh appraisal then converted repeated journey-time loss across many trips into a long-run cost estimate.</a:t>
            </a:r>
            <a:endParaRPr lang="en-US" sz="1120" dirty="0"/>
          </a:p>
        </p:txBody>
      </p:sp>
      <p:sp>
        <p:nvSpPr>
          <p:cNvPr id="16" name="Shape 14"/>
          <p:cNvSpPr/>
          <p:nvPr/>
        </p:nvSpPr>
        <p:spPr>
          <a:xfrm>
            <a:off x="6492240" y="1325880"/>
            <a:ext cx="2240280" cy="1828800"/>
          </a:xfrm>
          <a:prstGeom prst="roundRect">
            <a:avLst>
              <a:gd name="adj" fmla="val 4000"/>
            </a:avLst>
          </a:prstGeom>
          <a:solidFill>
            <a:srgbClr val="F7E7E2"/>
          </a:solidFill>
          <a:ln w="12700">
            <a:solidFill>
              <a:srgbClr val="EAC2B8"/>
            </a:solidFill>
            <a:prstDash val="solid"/>
          </a:ln>
        </p:spPr>
      </p:sp>
      <p:sp>
        <p:nvSpPr>
          <p:cNvPr id="17" name="Text 15"/>
          <p:cNvSpPr/>
          <p:nvPr/>
        </p:nvSpPr>
        <p:spPr>
          <a:xfrm>
            <a:off x="6656832" y="1472184"/>
            <a:ext cx="1911096" cy="256032"/>
          </a:xfrm>
          <a:prstGeom prst="rect">
            <a:avLst/>
          </a:prstGeom>
          <a:noFill/>
          <a:ln/>
        </p:spPr>
        <p:txBody>
          <a:bodyPr wrap="square" lIns="0" tIns="0" rIns="0" bIns="0" rtlCol="0" anchor="ctr"/>
          <a:lstStyle/>
          <a:p>
            <a:pPr indent="0" marL="0">
              <a:buNone/>
            </a:pPr>
            <a:r>
              <a:rPr lang="en-US" sz="1700" b="1" dirty="0">
                <a:solidFill>
                  <a:srgbClr val="C9523C"/>
                </a:solidFill>
              </a:rPr>
              <a:t>£6.4bn</a:t>
            </a:r>
            <a:endParaRPr lang="en-US" sz="1700" dirty="0"/>
          </a:p>
        </p:txBody>
      </p:sp>
      <p:sp>
        <p:nvSpPr>
          <p:cNvPr id="18" name="Text 16"/>
          <p:cNvSpPr/>
          <p:nvPr/>
        </p:nvSpPr>
        <p:spPr>
          <a:xfrm>
            <a:off x="6656832" y="1819656"/>
            <a:ext cx="1911096" cy="1188720"/>
          </a:xfrm>
          <a:prstGeom prst="rect">
            <a:avLst/>
          </a:prstGeom>
          <a:noFill/>
          <a:ln/>
        </p:spPr>
        <p:txBody>
          <a:bodyPr wrap="square" lIns="254" tIns="254" rIns="254" bIns="254" rtlCol="0" anchor="ctr"/>
          <a:lstStyle/>
          <a:p>
            <a:pPr indent="0" marL="0">
              <a:buNone/>
            </a:pPr>
            <a:r>
              <a:rPr sz="1300">
                <a:solidFill>
                  <a:srgbClr val="394B5E"/>
                </a:solidFill>
              </a:rPr>
              <a:t>Official 30-year journey-time cost estimate in the Welsh appraisal.</a:t>
            </a:r>
            <a:endParaRPr lang="en-US" sz="1120" dirty="0"/>
          </a:p>
        </p:txBody>
      </p:sp>
      <p:sp>
        <p:nvSpPr>
          <p:cNvPr id="19" name="Shape 17"/>
          <p:cNvSpPr/>
          <p:nvPr/>
        </p:nvSpPr>
        <p:spPr>
          <a:xfrm>
            <a:off x="9052560" y="1325880"/>
            <a:ext cx="2240280" cy="1828800"/>
          </a:xfrm>
          <a:prstGeom prst="roundRect">
            <a:avLst>
              <a:gd name="adj" fmla="val 4000"/>
            </a:avLst>
          </a:prstGeom>
          <a:solidFill>
            <a:srgbClr val="F8F1DE"/>
          </a:solidFill>
          <a:ln w="12700">
            <a:solidFill>
              <a:srgbClr val="E3D39A"/>
            </a:solidFill>
            <a:prstDash val="solid"/>
          </a:ln>
        </p:spPr>
      </p:sp>
      <p:sp>
        <p:nvSpPr>
          <p:cNvPr id="20" name="Text 18"/>
          <p:cNvSpPr/>
          <p:nvPr/>
        </p:nvSpPr>
        <p:spPr>
          <a:xfrm>
            <a:off x="9217152" y="1472184"/>
            <a:ext cx="1911096" cy="256032"/>
          </a:xfrm>
          <a:prstGeom prst="rect">
            <a:avLst/>
          </a:prstGeom>
          <a:noFill/>
          <a:ln/>
        </p:spPr>
        <p:txBody>
          <a:bodyPr wrap="square" lIns="0" tIns="0" rIns="0" bIns="0" rtlCol="0" anchor="ctr"/>
          <a:lstStyle/>
          <a:p>
            <a:pPr indent="0" marL="0">
              <a:buNone/>
            </a:pPr>
            <a:r>
              <a:rPr lang="en-US" sz="1700" b="1" dirty="0">
                <a:solidFill>
                  <a:srgbClr val="D2A43C"/>
                </a:solidFill>
              </a:rPr>
              <a:t>£1.6bn</a:t>
            </a:r>
            <a:endParaRPr lang="en-US" sz="1700" dirty="0"/>
          </a:p>
        </p:txBody>
      </p:sp>
      <p:sp>
        <p:nvSpPr>
          <p:cNvPr id="21" name="Text 19"/>
          <p:cNvSpPr/>
          <p:nvPr/>
        </p:nvSpPr>
        <p:spPr>
          <a:xfrm>
            <a:off x="9217152" y="1819656"/>
            <a:ext cx="1911096" cy="1188720"/>
          </a:xfrm>
          <a:prstGeom prst="rect">
            <a:avLst/>
          </a:prstGeom>
          <a:noFill/>
          <a:ln/>
        </p:spPr>
        <p:txBody>
          <a:bodyPr wrap="square" lIns="254" tIns="254" rIns="254" bIns="254" rtlCol="0" anchor="ctr"/>
          <a:lstStyle/>
          <a:p>
            <a:pPr indent="0" marL="0">
              <a:buNone/>
            </a:pPr>
            <a:r>
              <a:rPr sz="1300">
                <a:solidFill>
                  <a:srgbClr val="394B5E"/>
                </a:solidFill>
              </a:rPr>
              <a:t>Potential business-travel productivity loss in that same official appraisal.</a:t>
            </a:r>
            <a:endParaRPr lang="en-US" sz="1120" dirty="0"/>
          </a:p>
        </p:txBody>
      </p:sp>
      <p:sp>
        <p:nvSpPr>
          <p:cNvPr id="22" name="Shape 20"/>
          <p:cNvSpPr/>
          <p:nvPr/>
        </p:nvSpPr>
        <p:spPr>
          <a:xfrm>
            <a:off x="6492240" y="3520440"/>
            <a:ext cx="4800600" cy="2011680"/>
          </a:xfrm>
          <a:prstGeom prst="roundRect">
            <a:avLst>
              <a:gd name="adj" fmla="val 3636"/>
            </a:avLst>
          </a:prstGeom>
          <a:solidFill>
            <a:srgbClr val="E8F3EB"/>
          </a:solidFill>
          <a:ln w="12700">
            <a:solidFill>
              <a:srgbClr val="C9DECF"/>
            </a:solidFill>
            <a:prstDash val="solid"/>
          </a:ln>
        </p:spPr>
      </p:sp>
      <p:sp>
        <p:nvSpPr>
          <p:cNvPr id="23" name="Text 21"/>
          <p:cNvSpPr/>
          <p:nvPr/>
        </p:nvSpPr>
        <p:spPr>
          <a:xfrm>
            <a:off x="6656832" y="3666744"/>
            <a:ext cx="4471416" cy="256032"/>
          </a:xfrm>
          <a:prstGeom prst="rect">
            <a:avLst/>
          </a:prstGeom>
          <a:noFill/>
          <a:ln/>
        </p:spPr>
        <p:txBody>
          <a:bodyPr wrap="square" lIns="0" tIns="0" rIns="0" bIns="0" rtlCol="0" anchor="ctr"/>
          <a:lstStyle/>
          <a:p>
            <a:pPr indent="0" marL="0">
              <a:buNone/>
            </a:pPr>
            <a:r>
              <a:rPr lang="en-US" sz="1700" b="1" dirty="0">
                <a:solidFill>
                  <a:srgbClr val="4A9660"/>
                </a:solidFill>
              </a:rPr>
              <a:t>Why this matters in practice</a:t>
            </a:r>
            <a:endParaRPr lang="en-US" sz="1700" dirty="0"/>
          </a:p>
        </p:txBody>
      </p:sp>
      <p:sp>
        <p:nvSpPr>
          <p:cNvPr id="24" name="Text 22"/>
          <p:cNvSpPr/>
          <p:nvPr/>
        </p:nvSpPr>
        <p:spPr>
          <a:xfrm>
            <a:off x="6656832" y="4014216"/>
            <a:ext cx="4471416" cy="1371600"/>
          </a:xfrm>
          <a:prstGeom prst="rect">
            <a:avLst/>
          </a:prstGeom>
          <a:noFill/>
          <a:ln/>
        </p:spPr>
        <p:txBody>
          <a:bodyPr wrap="square" lIns="254" tIns="254" rIns="254" bIns="254" rtlCol="0" anchor="ctr"/>
          <a:lstStyle/>
          <a:p>
            <a:pPr indent="0" marL="0">
              <a:buNone/>
            </a:pPr>
            <a:r>
              <a:rPr lang="en-US" sz="1120" dirty="0">
                <a:solidFill>
                  <a:srgbClr val="394B5E"/>
                </a:solidFill>
              </a:rPr>
              <a:t>Builders fit fewer jobs into a day. Deliveries lose reliability. Bus timetables get harder to hold. Meeting-heavy work becomes harder to schedule.</a:t>
            </a:r>
            <a:endParaRPr lang="en-US" sz="1120" dirty="0"/>
          </a:p>
        </p:txBody>
      </p:sp>
      <p:sp>
        <p:nvSpPr>
          <p:cNvPr id="25" name="Shape 23"/>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6" name="Text 24"/>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per-trip delay may be small. The citywide drag comes from repeating it all day on the wrong roads.</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Voters notice when the wrong roads get the wrong limit</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Support in principle can fade quickly when blanket 20mph is experienced on strategic roads.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11</a:t>
            </a:r>
            <a:endParaRPr lang="en-US" sz="850" dirty="0"/>
          </a:p>
        </p:txBody>
      </p:sp>
      <p:sp>
        <p:nvSpPr>
          <p:cNvPr id="6" name="Shape 4"/>
          <p:cNvSpPr/>
          <p:nvPr/>
        </p:nvSpPr>
        <p:spPr>
          <a:xfrm>
            <a:off x="777240" y="1417320"/>
            <a:ext cx="5349240" cy="4434840"/>
          </a:xfrm>
          <a:prstGeom prst="roundRect">
            <a:avLst>
              <a:gd name="adj" fmla="val 1649"/>
            </a:avLst>
          </a:prstGeom>
          <a:solidFill>
            <a:srgbClr val="FFFFFF"/>
          </a:solidFill>
          <a:ln w="12700">
            <a:solidFill>
              <a:srgbClr val="D8D1C6"/>
            </a:solidFill>
            <a:prstDash val="solid"/>
          </a:ln>
        </p:spPr>
      </p:sp>
      <p:sp>
        <p:nvSpPr>
          <p:cNvPr id="7" name="Text 5"/>
          <p:cNvSpPr/>
          <p:nvPr/>
        </p:nvSpPr>
        <p:spPr>
          <a:xfrm>
            <a:off x="941832" y="1563624"/>
            <a:ext cx="5020056" cy="256032"/>
          </a:xfrm>
          <a:prstGeom prst="rect">
            <a:avLst/>
          </a:prstGeom>
          <a:noFill/>
          <a:ln/>
        </p:spPr>
        <p:txBody>
          <a:bodyPr wrap="square" lIns="0" tIns="0" rIns="0" bIns="0" rtlCol="0" anchor="ctr"/>
          <a:lstStyle/>
          <a:p>
            <a:pPr indent="0" marL="0">
              <a:buNone/>
            </a:pPr>
            <a:r>
              <a:rPr lang="en-US" sz="1700" b="1" dirty="0">
                <a:solidFill>
                  <a:srgbClr val="0F2D4A"/>
                </a:solidFill>
              </a:rPr>
              <a:t>Consultation responses (Wales, 2022)</a:t>
            </a:r>
            <a:endParaRPr lang="en-US" sz="1700" dirty="0"/>
          </a:p>
        </p:txBody>
      </p:sp>
      <p:sp>
        <p:nvSpPr>
          <p:cNvPr id="8" name="Text 6"/>
          <p:cNvSpPr/>
          <p:nvPr/>
        </p:nvSpPr>
        <p:spPr>
          <a:xfrm>
            <a:off x="941832" y="1911096"/>
            <a:ext cx="5020056" cy="3794760"/>
          </a:xfrm>
          <a:prstGeom prst="rect">
            <a:avLst/>
          </a:prstGeom>
          <a:noFill/>
          <a:ln/>
        </p:spPr>
        <p:txBody>
          <a:bodyPr wrap="square" lIns="254" tIns="254" rIns="254" bIns="254" rtlCol="0" anchor="ctr"/>
          <a:lstStyle/>
          <a:p>
            <a:pPr indent="0" marL="0">
              <a:buNone/>
            </a:pPr>
            <a:r>
              <a:rPr lang="en-US" sz="1120" dirty="0">
                <a:solidFill>
                  <a:srgbClr val="394B5E"/>
                </a:solidFill>
              </a:rPr>
              <a:t>Useful as a signal of mobilised opposition — but remember: this consultation was self-selected.</a:t>
            </a:r>
            <a:endParaRPr lang="en-US" sz="1120" dirty="0"/>
          </a:p>
        </p:txBody>
      </p:sp>
      <p:sp>
        <p:nvSpPr>
          <p:cNvPr id="9" name="Text 7"/>
          <p:cNvSpPr/>
          <p:nvPr/>
        </p:nvSpPr>
        <p:spPr>
          <a:xfrm>
            <a:off x="1097280" y="2148840"/>
            <a:ext cx="1371600" cy="640080"/>
          </a:xfrm>
          <a:prstGeom prst="rect">
            <a:avLst/>
          </a:prstGeom>
          <a:noFill/>
          <a:ln/>
        </p:spPr>
        <p:txBody>
          <a:bodyPr wrap="square" lIns="0" tIns="0" rIns="0" bIns="0" rtlCol="0" anchor="ctr"/>
          <a:lstStyle/>
          <a:p>
            <a:pPr algn="ctr" indent="0" marL="0">
              <a:buNone/>
            </a:pPr>
            <a:r>
              <a:rPr lang="en-US" sz="2600" b="1" dirty="0">
                <a:solidFill>
                  <a:srgbClr val="C9523C"/>
                </a:solidFill>
              </a:rPr>
              <a:t>53%</a:t>
            </a:r>
            <a:endParaRPr lang="en-US" sz="2600" dirty="0"/>
          </a:p>
          <a:p>
            <a:pPr algn="ctr" indent="0" marL="0">
              <a:buNone/>
            </a:pPr>
            <a:r>
              <a:rPr lang="en-US" sz="2600" b="1" dirty="0">
                <a:solidFill>
                  <a:srgbClr val="C9523C"/>
                </a:solidFill>
              </a:rPr>
              <a:t>against</a:t>
            </a:r>
            <a:endParaRPr lang="en-US" sz="2600" dirty="0"/>
          </a:p>
        </p:txBody>
      </p:sp>
      <p:sp>
        <p:nvSpPr>
          <p:cNvPr id="10" name="Text 8"/>
          <p:cNvSpPr/>
          <p:nvPr/>
        </p:nvSpPr>
        <p:spPr>
          <a:xfrm>
            <a:off x="2834640" y="2148840"/>
            <a:ext cx="1097280" cy="640080"/>
          </a:xfrm>
          <a:prstGeom prst="rect">
            <a:avLst/>
          </a:prstGeom>
          <a:noFill/>
          <a:ln/>
        </p:spPr>
        <p:txBody>
          <a:bodyPr wrap="square" lIns="0" tIns="0" rIns="0" bIns="0" rtlCol="0" anchor="ctr"/>
          <a:lstStyle/>
          <a:p>
            <a:pPr algn="ctr" indent="0" marL="0">
              <a:buNone/>
            </a:pPr>
            <a:r>
              <a:rPr lang="en-US" sz="2600" b="1" dirty="0">
                <a:solidFill>
                  <a:srgbClr val="4A9660"/>
                </a:solidFill>
              </a:rPr>
              <a:t>47%</a:t>
            </a:r>
            <a:endParaRPr lang="en-US" sz="2600" dirty="0"/>
          </a:p>
          <a:p>
            <a:pPr algn="ctr" indent="0" marL="0">
              <a:buNone/>
            </a:pPr>
            <a:r>
              <a:rPr lang="en-US" sz="2600" b="1" dirty="0">
                <a:solidFill>
                  <a:srgbClr val="4A9660"/>
                </a:solidFill>
              </a:rPr>
              <a:t>for</a:t>
            </a:r>
            <a:endParaRPr lang="en-US" sz="2600" dirty="0"/>
          </a:p>
        </p:txBody>
      </p:sp>
      <p:sp>
        <p:nvSpPr>
          <p:cNvPr id="11" name="Text 9"/>
          <p:cNvSpPr/>
          <p:nvPr/>
        </p:nvSpPr>
        <p:spPr>
          <a:xfrm>
            <a:off x="1097280" y="2971800"/>
            <a:ext cx="4480560" cy="201168"/>
          </a:xfrm>
          <a:prstGeom prst="rect">
            <a:avLst/>
          </a:prstGeom>
          <a:noFill/>
          <a:ln/>
        </p:spPr>
        <p:txBody>
          <a:bodyPr wrap="square" lIns="0" tIns="0" rIns="0" bIns="0" rtlCol="0" anchor="ctr"/>
          <a:lstStyle/>
          <a:p>
            <a:pPr algn="ctr" indent="0" marL="0">
              <a:buNone/>
            </a:pPr>
            <a:r>
              <a:rPr lang="en-US" sz="1120" dirty="0">
                <a:solidFill>
                  <a:srgbClr val="394B5E"/>
                </a:solidFill>
              </a:rPr>
              <a:t>5,607 analysed responses</a:t>
            </a:r>
            <a:endParaRPr lang="en-US" sz="1120" dirty="0"/>
          </a:p>
        </p:txBody>
      </p:sp>
      <p:sp>
        <p:nvSpPr>
          <p:cNvPr id="12" name="Text 10"/>
          <p:cNvSpPr/>
          <p:nvPr/>
        </p:nvSpPr>
        <p:spPr>
          <a:xfrm>
            <a:off x="1051560" y="3474720"/>
            <a:ext cx="4572000" cy="530352"/>
          </a:xfrm>
          <a:prstGeom prst="rect">
            <a:avLst/>
          </a:prstGeom>
          <a:noFill/>
          <a:ln/>
        </p:spPr>
        <p:txBody>
          <a:bodyPr wrap="square" lIns="0" tIns="0" rIns="0" bIns="0" rtlCol="0" anchor="ctr"/>
          <a:lstStyle/>
          <a:p>
            <a:pPr indent="0" marL="0">
              <a:buNone/>
            </a:pPr>
            <a:r>
              <a:rPr lang="en-US" sz="1120" dirty="0">
                <a:solidFill>
                  <a:srgbClr val="394B5E"/>
                </a:solidFill>
              </a:rPr>
              <a:t>This tells us that blanket 20mph can trigger organised pushback when people feel the wrong roads have been swept in.</a:t>
            </a:r>
            <a:endParaRPr lang="en-US" sz="1120" dirty="0"/>
          </a:p>
        </p:txBody>
      </p:sp>
      <p:sp>
        <p:nvSpPr>
          <p:cNvPr id="13" name="Shape 11"/>
          <p:cNvSpPr/>
          <p:nvPr/>
        </p:nvSpPr>
        <p:spPr>
          <a:xfrm>
            <a:off x="6355080" y="1417320"/>
            <a:ext cx="5029200" cy="4434840"/>
          </a:xfrm>
          <a:prstGeom prst="roundRect">
            <a:avLst>
              <a:gd name="adj" fmla="val 1649"/>
            </a:avLst>
          </a:prstGeom>
          <a:solidFill>
            <a:srgbClr val="FFFFFF"/>
          </a:solidFill>
          <a:ln w="12700">
            <a:solidFill>
              <a:srgbClr val="D8D1C6"/>
            </a:solidFill>
            <a:prstDash val="solid"/>
          </a:ln>
        </p:spPr>
      </p:sp>
      <p:sp>
        <p:nvSpPr>
          <p:cNvPr id="14" name="Text 12"/>
          <p:cNvSpPr/>
          <p:nvPr/>
        </p:nvSpPr>
        <p:spPr>
          <a:xfrm>
            <a:off x="6519672" y="1563624"/>
            <a:ext cx="4700016" cy="256032"/>
          </a:xfrm>
          <a:prstGeom prst="rect">
            <a:avLst/>
          </a:prstGeom>
          <a:noFill/>
          <a:ln/>
        </p:spPr>
        <p:txBody>
          <a:bodyPr wrap="square" lIns="0" tIns="0" rIns="0" bIns="0" rtlCol="0" anchor="ctr"/>
          <a:lstStyle/>
          <a:p>
            <a:pPr indent="0" marL="0">
              <a:buNone/>
            </a:pPr>
            <a:r>
              <a:rPr lang="en-US" sz="1700" b="1" dirty="0">
                <a:solidFill>
                  <a:srgbClr val="0F2D4A"/>
                </a:solidFill>
              </a:rPr>
              <a:t>Post-rollout polling (Wales, 2024)</a:t>
            </a:r>
            <a:endParaRPr lang="en-US" sz="1700" dirty="0"/>
          </a:p>
        </p:txBody>
      </p:sp>
      <p:sp>
        <p:nvSpPr>
          <p:cNvPr id="15" name="Text 13"/>
          <p:cNvSpPr/>
          <p:nvPr/>
        </p:nvSpPr>
        <p:spPr>
          <a:xfrm>
            <a:off x="6519672" y="1911096"/>
            <a:ext cx="4700016" cy="3794760"/>
          </a:xfrm>
          <a:prstGeom prst="rect">
            <a:avLst/>
          </a:prstGeom>
          <a:noFill/>
          <a:ln/>
        </p:spPr>
        <p:txBody>
          <a:bodyPr wrap="square" lIns="254" tIns="254" rIns="254" bIns="254" rtlCol="0" anchor="ctr"/>
          <a:lstStyle/>
          <a:p>
            <a:pPr indent="0" marL="0">
              <a:buNone/>
            </a:pPr>
            <a:r>
              <a:rPr lang="en-US" sz="1120" dirty="0">
                <a:solidFill>
                  <a:srgbClr val="394B5E"/>
                </a:solidFill>
              </a:rPr>
              <a:t>Broader mood after implementation: support dropped sharply once people experienced the policy on real roads.</a:t>
            </a:r>
            <a:endParaRPr lang="en-US" sz="1120" dirty="0"/>
          </a:p>
        </p:txBody>
      </p:sp>
      <p:sp>
        <p:nvSpPr>
          <p:cNvPr id="16" name="Text 14"/>
          <p:cNvSpPr/>
          <p:nvPr/>
        </p:nvSpPr>
        <p:spPr>
          <a:xfrm>
            <a:off x="6720840" y="2148840"/>
            <a:ext cx="1371600" cy="640080"/>
          </a:xfrm>
          <a:prstGeom prst="rect">
            <a:avLst/>
          </a:prstGeom>
          <a:noFill/>
          <a:ln/>
        </p:spPr>
        <p:txBody>
          <a:bodyPr wrap="square" lIns="0" tIns="0" rIns="0" bIns="0" rtlCol="0" anchor="ctr"/>
          <a:lstStyle/>
          <a:p>
            <a:pPr algn="ctr" indent="0" marL="0">
              <a:buNone/>
            </a:pPr>
            <a:r>
              <a:rPr lang="en-US" sz="2600" b="1" dirty="0">
                <a:solidFill>
                  <a:srgbClr val="C9523C"/>
                </a:solidFill>
              </a:rPr>
              <a:t>72%</a:t>
            </a:r>
            <a:endParaRPr lang="en-US" sz="2600" dirty="0"/>
          </a:p>
          <a:p>
            <a:pPr algn="ctr" indent="0" marL="0">
              <a:buNone/>
            </a:pPr>
            <a:r>
              <a:rPr lang="en-US" sz="2600" b="1" dirty="0">
                <a:solidFill>
                  <a:srgbClr val="C9523C"/>
                </a:solidFill>
              </a:rPr>
              <a:t>oppose</a:t>
            </a:r>
            <a:endParaRPr lang="en-US" sz="2600" dirty="0"/>
          </a:p>
        </p:txBody>
      </p:sp>
      <p:sp>
        <p:nvSpPr>
          <p:cNvPr id="17" name="Text 15"/>
          <p:cNvSpPr/>
          <p:nvPr/>
        </p:nvSpPr>
        <p:spPr>
          <a:xfrm>
            <a:off x="8503920" y="2148840"/>
            <a:ext cx="1371600" cy="640080"/>
          </a:xfrm>
          <a:prstGeom prst="rect">
            <a:avLst/>
          </a:prstGeom>
          <a:noFill/>
          <a:ln/>
        </p:spPr>
        <p:txBody>
          <a:bodyPr wrap="square" lIns="0" tIns="0" rIns="0" bIns="0" rtlCol="0" anchor="ctr"/>
          <a:lstStyle/>
          <a:p>
            <a:pPr algn="ctr" indent="0" marL="0">
              <a:buNone/>
            </a:pPr>
            <a:r>
              <a:rPr lang="en-US" sz="2600" b="1" dirty="0">
                <a:solidFill>
                  <a:srgbClr val="4A9660"/>
                </a:solidFill>
              </a:rPr>
              <a:t>24%</a:t>
            </a:r>
            <a:endParaRPr lang="en-US" sz="2600" dirty="0"/>
          </a:p>
          <a:p>
            <a:pPr algn="ctr" indent="0" marL="0">
              <a:buNone/>
            </a:pPr>
            <a:r>
              <a:rPr lang="en-US" sz="2600" b="1" dirty="0">
                <a:solidFill>
                  <a:srgbClr val="4A9660"/>
                </a:solidFill>
              </a:rPr>
              <a:t>support</a:t>
            </a:r>
            <a:endParaRPr lang="en-US" sz="2600" dirty="0"/>
          </a:p>
        </p:txBody>
      </p:sp>
      <p:sp>
        <p:nvSpPr>
          <p:cNvPr id="18" name="Text 16"/>
          <p:cNvSpPr/>
          <p:nvPr/>
        </p:nvSpPr>
        <p:spPr>
          <a:xfrm>
            <a:off x="6656832" y="2971800"/>
            <a:ext cx="4389120" cy="201168"/>
          </a:xfrm>
          <a:prstGeom prst="rect">
            <a:avLst/>
          </a:prstGeom>
          <a:noFill/>
          <a:ln/>
        </p:spPr>
        <p:txBody>
          <a:bodyPr wrap="square" lIns="0" tIns="0" rIns="0" bIns="0" rtlCol="0" anchor="ctr"/>
          <a:lstStyle/>
          <a:p>
            <a:pPr algn="ctr" indent="0" marL="0">
              <a:buNone/>
            </a:pPr>
            <a:r>
              <a:rPr lang="en-US" sz="1110" dirty="0">
                <a:solidFill>
                  <a:srgbClr val="394B5E"/>
                </a:solidFill>
              </a:rPr>
              <a:t>40% say they exceed the limit most or all of the time</a:t>
            </a:r>
            <a:endParaRPr lang="en-US" sz="1110" dirty="0"/>
          </a:p>
        </p:txBody>
      </p:sp>
      <p:sp>
        <p:nvSpPr>
          <p:cNvPr id="19" name="Text 17"/>
          <p:cNvSpPr/>
          <p:nvPr/>
        </p:nvSpPr>
        <p:spPr>
          <a:xfrm>
            <a:off x="6629400" y="3456432"/>
            <a:ext cx="4389120" cy="530352"/>
          </a:xfrm>
          <a:prstGeom prst="rect">
            <a:avLst/>
          </a:prstGeom>
          <a:noFill/>
          <a:ln/>
        </p:spPr>
        <p:txBody>
          <a:bodyPr wrap="square" lIns="0" tIns="0" rIns="0" bIns="0" rtlCol="0" anchor="ctr"/>
          <a:lstStyle/>
          <a:p>
            <a:pPr indent="0" marL="0">
              <a:buNone/>
            </a:pPr>
            <a:r>
              <a:rPr lang="en-US" sz="1120" dirty="0">
                <a:solidFill>
                  <a:srgbClr val="394B5E"/>
                </a:solidFill>
              </a:rPr>
              <a:t>Polls do not prove safety effects. They do show a legitimacy and targeting problem when the policy feels misapplied.</a:t>
            </a:r>
            <a:endParaRPr lang="en-US" sz="1120" dirty="0"/>
          </a:p>
        </p:txBody>
      </p:sp>
      <p:sp>
        <p:nvSpPr>
          <p:cNvPr id="20" name="Shape 18"/>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1" name="Text 19"/>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point is not that opinion polls prove safety. The point is that blanket schemes can lose public trust quickly when the wrong roads are included.</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What we are — and are not — saying</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This matters because weakly framed criticism gives easy ammunition to defenders of blanket 20mph.</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12</a:t>
            </a:r>
            <a:endParaRPr lang="en-US" sz="850" dirty="0"/>
          </a:p>
        </p:txBody>
      </p:sp>
      <p:sp>
        <p:nvSpPr>
          <p:cNvPr id="6" name="Shape 4"/>
          <p:cNvSpPr/>
          <p:nvPr/>
        </p:nvSpPr>
        <p:spPr>
          <a:xfrm>
            <a:off x="822960" y="1417320"/>
            <a:ext cx="5074920" cy="4480560"/>
          </a:xfrm>
          <a:prstGeom prst="roundRect">
            <a:avLst>
              <a:gd name="adj" fmla="val 1633"/>
            </a:avLst>
          </a:prstGeom>
          <a:solidFill>
            <a:srgbClr val="F7E7E2"/>
          </a:solidFill>
          <a:ln w="12700">
            <a:solidFill>
              <a:srgbClr val="E9C5BB"/>
            </a:solidFill>
            <a:prstDash val="solid"/>
          </a:ln>
        </p:spPr>
      </p:sp>
      <p:sp>
        <p:nvSpPr>
          <p:cNvPr id="7" name="Text 5"/>
          <p:cNvSpPr/>
          <p:nvPr/>
        </p:nvSpPr>
        <p:spPr>
          <a:xfrm>
            <a:off x="987552" y="1563624"/>
            <a:ext cx="4745736" cy="256032"/>
          </a:xfrm>
          <a:prstGeom prst="rect">
            <a:avLst/>
          </a:prstGeom>
          <a:noFill/>
          <a:ln/>
        </p:spPr>
        <p:txBody>
          <a:bodyPr wrap="square" lIns="0" tIns="0" rIns="0" bIns="0" rtlCol="0" anchor="ctr"/>
          <a:lstStyle/>
          <a:p>
            <a:pPr indent="0" marL="0">
              <a:buNone/>
            </a:pPr>
            <a:r>
              <a:rPr lang="en-US" sz="1700" b="1" dirty="0">
                <a:solidFill>
                  <a:srgbClr val="C9523C"/>
                </a:solidFill>
              </a:rPr>
              <a:t>We are not saying…</a:t>
            </a:r>
            <a:endParaRPr lang="en-US" sz="1700" dirty="0"/>
          </a:p>
        </p:txBody>
      </p:sp>
      <p:sp>
        <p:nvSpPr>
          <p:cNvPr id="8" name="Text 6"/>
          <p:cNvSpPr/>
          <p:nvPr/>
        </p:nvSpPr>
        <p:spPr>
          <a:xfrm>
            <a:off x="1143000" y="2057400"/>
            <a:ext cx="4480560" cy="2560320"/>
          </a:xfrm>
          <a:prstGeom prst="rect">
            <a:avLst/>
          </a:prstGeom>
          <a:noFill/>
          <a:ln/>
        </p:spPr>
        <p:txBody>
          <a:bodyPr wrap="square" lIns="254" tIns="254" rIns="254" bIns="254" rtlCol="0" anchor="t"/>
          <a:lstStyle/>
          <a:p>
            <a:pPr indent="0" marL="0">
              <a:buNone/>
            </a:pPr>
            <a:r>
              <a:rPr lang="en-US" sz="1160" b="1" dirty="0">
                <a:solidFill>
                  <a:srgbClr val="C9523C"/>
                </a:solidFill>
              </a:rPr>
              <a:t>● </a:t>
            </a:r>
            <a:pPr indent="0" marL="0">
              <a:buNone/>
            </a:pPr>
            <a:r>
              <a:rPr lang="en-US" sz="1160" dirty="0">
                <a:solidFill>
                  <a:srgbClr val="394B5E"/>
                </a:solidFill>
              </a:rPr>
              <a:t>lower urban speeds never work</a:t>
            </a:r>
            <a:pPr indent="0" marL="0">
              <a:buNone/>
            </a:pPr>
            <a:r>
              <a:rPr lang="en-US" sz="1160" dirty="0">
                <a:solidFill>
                  <a:srgbClr val="000000"/>
                </a:solidFill>
              </a:rPr>
              <a:t>
</a:t>
            </a:r>
            <a:pPr indent="0" marL="0">
              <a:buNone/>
            </a:pPr>
            <a:r>
              <a:rPr lang="en-US" sz="1160" b="1" dirty="0">
                <a:solidFill>
                  <a:srgbClr val="C9523C"/>
                </a:solidFill>
              </a:rPr>
              <a:t>● </a:t>
            </a:r>
            <a:pPr indent="0" marL="0">
              <a:buNone/>
            </a:pPr>
            <a:r>
              <a:rPr lang="en-US" sz="1160" dirty="0">
                <a:solidFill>
                  <a:srgbClr val="394B5E"/>
                </a:solidFill>
              </a:rPr>
              <a:t>every 20mph scheme fails</a:t>
            </a:r>
            <a:pPr indent="0" marL="0">
              <a:buNone/>
            </a:pPr>
            <a:r>
              <a:rPr lang="en-US" sz="1160" dirty="0">
                <a:solidFill>
                  <a:srgbClr val="000000"/>
                </a:solidFill>
              </a:rPr>
              <a:t>
</a:t>
            </a:r>
            <a:pPr indent="0" marL="0">
              <a:buNone/>
            </a:pPr>
            <a:r>
              <a:rPr lang="en-US" sz="1160" b="1" dirty="0">
                <a:solidFill>
                  <a:srgbClr val="C9523C"/>
                </a:solidFill>
              </a:rPr>
              <a:t>● </a:t>
            </a:r>
            <a:pPr indent="0" marL="0">
              <a:buNone/>
            </a:pPr>
            <a:r>
              <a:rPr lang="en-US" sz="1160" dirty="0">
                <a:solidFill>
                  <a:srgbClr val="394B5E"/>
                </a:solidFill>
              </a:rPr>
              <a:t>this London sample proves causality</a:t>
            </a:r>
            <a:pPr indent="0" marL="0">
              <a:buNone/>
            </a:pPr>
            <a:r>
              <a:rPr lang="en-US" sz="1160" dirty="0">
                <a:solidFill>
                  <a:srgbClr val="000000"/>
                </a:solidFill>
              </a:rPr>
              <a:t>
</a:t>
            </a:r>
            <a:pPr indent="0" marL="0">
              <a:buNone/>
            </a:pPr>
            <a:r>
              <a:rPr lang="en-US" sz="1160" b="1" dirty="0">
                <a:solidFill>
                  <a:srgbClr val="C9523C"/>
                </a:solidFill>
              </a:rPr>
              <a:t>● </a:t>
            </a:r>
            <a:pPr indent="0" marL="0">
              <a:buNone/>
            </a:pPr>
            <a:r>
              <a:rPr lang="en-US" sz="1160" dirty="0">
                <a:solidFill>
                  <a:srgbClr val="394B5E"/>
                </a:solidFill>
              </a:rPr>
              <a:t>one bad corridor means all 20mph roads are wrong</a:t>
            </a:r>
            <a:endParaRPr lang="en-US" sz="1160" dirty="0"/>
          </a:p>
        </p:txBody>
      </p:sp>
      <p:sp>
        <p:nvSpPr>
          <p:cNvPr id="9" name="Shape 7"/>
          <p:cNvSpPr/>
          <p:nvPr/>
        </p:nvSpPr>
        <p:spPr>
          <a:xfrm>
            <a:off x="6263640" y="1417320"/>
            <a:ext cx="5074920" cy="4480560"/>
          </a:xfrm>
          <a:prstGeom prst="roundRect">
            <a:avLst>
              <a:gd name="adj" fmla="val 1633"/>
            </a:avLst>
          </a:prstGeom>
          <a:solidFill>
            <a:srgbClr val="E8F3EB"/>
          </a:solidFill>
          <a:ln w="12700">
            <a:solidFill>
              <a:srgbClr val="C8DECF"/>
            </a:solidFill>
            <a:prstDash val="solid"/>
          </a:ln>
        </p:spPr>
      </p:sp>
      <p:sp>
        <p:nvSpPr>
          <p:cNvPr id="10" name="Text 8"/>
          <p:cNvSpPr/>
          <p:nvPr/>
        </p:nvSpPr>
        <p:spPr>
          <a:xfrm>
            <a:off x="6428232" y="1563624"/>
            <a:ext cx="4745736" cy="256032"/>
          </a:xfrm>
          <a:prstGeom prst="rect">
            <a:avLst/>
          </a:prstGeom>
          <a:noFill/>
          <a:ln/>
        </p:spPr>
        <p:txBody>
          <a:bodyPr wrap="square" lIns="0" tIns="0" rIns="0" bIns="0" rtlCol="0" anchor="ctr"/>
          <a:lstStyle/>
          <a:p>
            <a:pPr indent="0" marL="0">
              <a:buNone/>
            </a:pPr>
            <a:r>
              <a:rPr lang="en-US" sz="1700" b="1" dirty="0">
                <a:solidFill>
                  <a:srgbClr val="4A9660"/>
                </a:solidFill>
              </a:rPr>
              <a:t>We are saying…</a:t>
            </a:r>
            <a:endParaRPr lang="en-US" sz="1700" dirty="0"/>
          </a:p>
        </p:txBody>
      </p:sp>
      <p:sp>
        <p:nvSpPr>
          <p:cNvPr id="11" name="Text 9"/>
          <p:cNvSpPr/>
          <p:nvPr/>
        </p:nvSpPr>
        <p:spPr>
          <a:xfrm>
            <a:off x="6583680" y="2057400"/>
            <a:ext cx="4480560" cy="2651760"/>
          </a:xfrm>
          <a:prstGeom prst="rect">
            <a:avLst/>
          </a:prstGeom>
          <a:noFill/>
          <a:ln/>
        </p:spPr>
        <p:txBody>
          <a:bodyPr wrap="square" lIns="254" tIns="254" rIns="254" bIns="254" rtlCol="0" anchor="t"/>
          <a:lstStyle/>
          <a:p>
            <a:pPr indent="0" marL="0">
              <a:buNone/>
            </a:pPr>
            <a:r>
              <a:rPr lang="en-US" sz="1160" b="1" dirty="0">
                <a:solidFill>
                  <a:srgbClr val="4A9660"/>
                </a:solidFill>
              </a:rPr>
              <a:t>● </a:t>
            </a:r>
            <a:pPr indent="0" marL="0">
              <a:buNone/>
            </a:pPr>
            <a:r>
              <a:rPr lang="en-US" sz="1160" dirty="0">
                <a:solidFill>
                  <a:srgbClr val="394B5E"/>
                </a:solidFill>
              </a:rPr>
              <a:t>blanket sign-only/default 20mph is often the wrong tool on strategic roads</a:t>
            </a:r>
            <a:pPr indent="0" marL="0">
              <a:buNone/>
            </a:pPr>
            <a:r>
              <a:rPr lang="en-US" sz="1160" dirty="0">
                <a:solidFill>
                  <a:srgbClr val="000000"/>
                </a:solidFill>
              </a:rPr>
              <a:t>
</a:t>
            </a:r>
            <a:pPr indent="0" marL="0">
              <a:buNone/>
            </a:pPr>
            <a:r>
              <a:rPr lang="en-US" sz="1160" b="1" dirty="0">
                <a:solidFill>
                  <a:srgbClr val="4A9660"/>
                </a:solidFill>
              </a:rPr>
              <a:t>● </a:t>
            </a:r>
            <a:pPr indent="0" marL="0">
              <a:buNone/>
            </a:pPr>
            <a:r>
              <a:rPr lang="en-US" sz="1160" dirty="0">
                <a:solidFill>
                  <a:srgbClr val="394B5E"/>
                </a:solidFill>
              </a:rPr>
              <a:t>signage is not engineering</a:t>
            </a:r>
            <a:pPr indent="0" marL="0">
              <a:buNone/>
            </a:pPr>
            <a:r>
              <a:rPr lang="en-US" sz="1160" dirty="0">
                <a:solidFill>
                  <a:srgbClr val="000000"/>
                </a:solidFill>
              </a:rPr>
              <a:t>
</a:t>
            </a:r>
            <a:pPr indent="0" marL="0">
              <a:buNone/>
            </a:pPr>
            <a:r>
              <a:rPr lang="en-US" sz="1160" b="1" dirty="0">
                <a:solidFill>
                  <a:srgbClr val="4A9660"/>
                </a:solidFill>
              </a:rPr>
              <a:t>● </a:t>
            </a:r>
            <a:pPr indent="0" marL="0">
              <a:buNone/>
            </a:pPr>
            <a:r>
              <a:rPr lang="en-US" sz="1160" dirty="0">
                <a:solidFill>
                  <a:srgbClr val="394B5E"/>
                </a:solidFill>
              </a:rPr>
              <a:t>strategic routes need separate treatment</a:t>
            </a:r>
            <a:pPr indent="0" marL="0">
              <a:buNone/>
            </a:pPr>
            <a:r>
              <a:rPr lang="en-US" sz="1160" dirty="0">
                <a:solidFill>
                  <a:srgbClr val="000000"/>
                </a:solidFill>
              </a:rPr>
              <a:t>
</a:t>
            </a:r>
            <a:pPr indent="0" marL="0">
              <a:buNone/>
            </a:pPr>
            <a:r>
              <a:rPr lang="en-US" sz="1160" b="1" dirty="0">
                <a:solidFill>
                  <a:srgbClr val="4A9660"/>
                </a:solidFill>
              </a:rPr>
              <a:t>● </a:t>
            </a:r>
            <a:pPr indent="0" marL="0">
              <a:buNone/>
            </a:pPr>
            <a:r>
              <a:rPr lang="en-US" sz="1160" dirty="0">
                <a:solidFill>
                  <a:srgbClr val="394B5E"/>
                </a:solidFill>
              </a:rPr>
              <a:t>London needs road-by-road appraisal, not one-size-fits-all defaults</a:t>
            </a:r>
            <a:endParaRPr lang="en-US" sz="1160" dirty="0"/>
          </a:p>
        </p:txBody>
      </p:sp>
      <p:sp>
        <p:nvSpPr>
          <p:cNvPr id="12" name="Shape 10"/>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3" name="Text 11"/>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debate is not “20mph or nothing.” It is “which roads need which treatment?”</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 better plan for London</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sz="1050">
                <a:solidFill>
                  <a:srgbClr val="6C7B8B"/>
                </a:solidFill>
                <a:latin typeface="Aptos"/>
              </a:rPr>
              <a:t>Move from blanket defaults to targeted, road-by-road decisions — and test a 25mph middle option on selected strategic corridors.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13</a:t>
            </a:r>
            <a:endParaRPr lang="en-US" sz="850" dirty="0"/>
          </a:p>
        </p:txBody>
      </p:sp>
      <p:sp>
        <p:nvSpPr>
          <p:cNvPr id="6" name="Shape 4"/>
          <p:cNvSpPr/>
          <p:nvPr/>
        </p:nvSpPr>
        <p:spPr>
          <a:xfrm>
            <a:off x="777240" y="1417320"/>
            <a:ext cx="2743200" cy="1828800"/>
          </a:xfrm>
          <a:prstGeom prst="roundRect">
            <a:avLst>
              <a:gd name="adj" fmla="val 4000"/>
            </a:avLst>
          </a:prstGeom>
          <a:solidFill>
            <a:srgbClr val="FFFFFF"/>
          </a:solidFill>
          <a:ln w="12700">
            <a:solidFill>
              <a:srgbClr val="D8D1C6"/>
            </a:solidFill>
            <a:prstDash val="solid"/>
          </a:ln>
        </p:spPr>
      </p:sp>
      <p:sp>
        <p:nvSpPr>
          <p:cNvPr id="7" name="Shape 5"/>
          <p:cNvSpPr/>
          <p:nvPr/>
        </p:nvSpPr>
        <p:spPr>
          <a:xfrm>
            <a:off x="923544" y="1563624"/>
            <a:ext cx="347472" cy="347472"/>
          </a:xfrm>
          <a:prstGeom prst="ellipse">
            <a:avLst/>
          </a:prstGeom>
          <a:solidFill>
            <a:srgbClr val="D8D1C6"/>
          </a:solidFill>
          <a:ln w="12700">
            <a:solidFill>
              <a:srgbClr val="D8D1C6">
                <a:alpha val="0"/>
              </a:srgbClr>
            </a:solidFill>
            <a:prstDash val="solid"/>
          </a:ln>
        </p:spPr>
      </p:sp>
      <p:sp>
        <p:nvSpPr>
          <p:cNvPr id="8" name="Text 6"/>
          <p:cNvSpPr/>
          <p:nvPr/>
        </p:nvSpPr>
        <p:spPr>
          <a:xfrm>
            <a:off x="1005840" y="161848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1</a:t>
            </a:r>
            <a:endParaRPr lang="en-US" sz="1200" dirty="0"/>
          </a:p>
        </p:txBody>
      </p:sp>
      <p:sp>
        <p:nvSpPr>
          <p:cNvPr id="9" name="Text 7"/>
          <p:cNvSpPr/>
          <p:nvPr/>
        </p:nvSpPr>
        <p:spPr>
          <a:xfrm>
            <a:off x="1399032" y="1563624"/>
            <a:ext cx="1956816" cy="256032"/>
          </a:xfrm>
          <a:prstGeom prst="rect">
            <a:avLst/>
          </a:prstGeom>
          <a:noFill/>
          <a:ln/>
        </p:spPr>
        <p:txBody>
          <a:bodyPr wrap="square" lIns="0" tIns="0" rIns="0" bIns="0" rtlCol="0" anchor="ctr"/>
          <a:lstStyle/>
          <a:p>
            <a:pPr indent="0" marL="0">
              <a:buNone/>
            </a:pPr>
            <a:r>
              <a:rPr sz="1700" b="1">
                <a:solidFill>
                  <a:srgbClr val="0F2D4A"/>
                </a:solidFill>
              </a:rPr>
              <a:t>Keep residential
20mph</a:t>
            </a:r>
            <a:endParaRPr lang="en-US" sz="1700" dirty="0"/>
          </a:p>
        </p:txBody>
      </p:sp>
      <p:sp>
        <p:nvSpPr>
          <p:cNvPr id="10" name="Text 8"/>
          <p:cNvSpPr/>
          <p:nvPr/>
        </p:nvSpPr>
        <p:spPr>
          <a:xfrm>
            <a:off x="1399032" y="2084831"/>
            <a:ext cx="1956816" cy="1234440"/>
          </a:xfrm>
          <a:prstGeom prst="rect">
            <a:avLst/>
          </a:prstGeom>
          <a:noFill/>
          <a:ln/>
        </p:spPr>
        <p:txBody>
          <a:bodyPr wrap="square" lIns="254" tIns="254" rIns="254" bIns="254" rtlCol="0" anchor="ctr"/>
          <a:lstStyle/>
          <a:p>
            <a:pPr indent="0" marL="0">
              <a:buNone/>
            </a:pPr>
            <a:r>
              <a:rPr sz="1100">
                <a:solidFill>
                  <a:srgbClr val="394B5E"/>
                </a:solidFill>
              </a:rPr>
              <a:t>Quiet local streets and school-heavy roads can still justify lower limits where the road already feels slow and local access matters most.</a:t>
            </a:r>
            <a:endParaRPr lang="en-US" sz="1120" dirty="0"/>
          </a:p>
        </p:txBody>
      </p:sp>
      <p:sp>
        <p:nvSpPr>
          <p:cNvPr id="11" name="Shape 9"/>
          <p:cNvSpPr/>
          <p:nvPr/>
        </p:nvSpPr>
        <p:spPr>
          <a:xfrm>
            <a:off x="3749040" y="1417320"/>
            <a:ext cx="2743200" cy="1828800"/>
          </a:xfrm>
          <a:prstGeom prst="roundRect">
            <a:avLst>
              <a:gd name="adj" fmla="val 4000"/>
            </a:avLst>
          </a:prstGeom>
          <a:solidFill>
            <a:srgbClr val="FFFFFF"/>
          </a:solidFill>
          <a:ln w="12700">
            <a:solidFill>
              <a:srgbClr val="D8D1C6"/>
            </a:solidFill>
            <a:prstDash val="solid"/>
          </a:ln>
        </p:spPr>
      </p:sp>
      <p:sp>
        <p:nvSpPr>
          <p:cNvPr id="12" name="Shape 10"/>
          <p:cNvSpPr/>
          <p:nvPr/>
        </p:nvSpPr>
        <p:spPr>
          <a:xfrm>
            <a:off x="3895344" y="1563624"/>
            <a:ext cx="347472" cy="347472"/>
          </a:xfrm>
          <a:prstGeom prst="ellipse">
            <a:avLst/>
          </a:prstGeom>
          <a:solidFill>
            <a:srgbClr val="D8D1C6"/>
          </a:solidFill>
          <a:ln w="12700">
            <a:solidFill>
              <a:srgbClr val="D8D1C6">
                <a:alpha val="0"/>
              </a:srgbClr>
            </a:solidFill>
            <a:prstDash val="solid"/>
          </a:ln>
        </p:spPr>
      </p:sp>
      <p:sp>
        <p:nvSpPr>
          <p:cNvPr id="13" name="Text 11"/>
          <p:cNvSpPr/>
          <p:nvPr/>
        </p:nvSpPr>
        <p:spPr>
          <a:xfrm>
            <a:off x="3977640" y="161848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2</a:t>
            </a:r>
            <a:endParaRPr lang="en-US" sz="1200" dirty="0"/>
          </a:p>
        </p:txBody>
      </p:sp>
      <p:sp>
        <p:nvSpPr>
          <p:cNvPr id="14" name="Text 12"/>
          <p:cNvSpPr/>
          <p:nvPr/>
        </p:nvSpPr>
        <p:spPr>
          <a:xfrm>
            <a:off x="4370832" y="1563624"/>
            <a:ext cx="1956816" cy="256032"/>
          </a:xfrm>
          <a:prstGeom prst="rect">
            <a:avLst/>
          </a:prstGeom>
          <a:noFill/>
          <a:ln/>
        </p:spPr>
        <p:txBody>
          <a:bodyPr wrap="square" lIns="0" tIns="0" rIns="0" bIns="0" rtlCol="0" anchor="ctr"/>
          <a:lstStyle/>
          <a:p>
            <a:pPr indent="0" marL="0">
              <a:buNone/>
            </a:pPr>
            <a:r>
              <a:rPr sz="1800" b="1">
                <a:solidFill>
                  <a:srgbClr val="0F2D4A"/>
                </a:solidFill>
              </a:rPr>
              <a:t>Review strategic roads separately</a:t>
            </a:r>
            <a:endParaRPr lang="en-US" sz="1700" dirty="0"/>
          </a:p>
        </p:txBody>
      </p:sp>
      <p:sp>
        <p:nvSpPr>
          <p:cNvPr id="15" name="Text 13"/>
          <p:cNvSpPr/>
          <p:nvPr/>
        </p:nvSpPr>
        <p:spPr>
          <a:xfrm>
            <a:off x="4370832" y="1911096"/>
            <a:ext cx="1956816" cy="1188720"/>
          </a:xfrm>
          <a:prstGeom prst="rect">
            <a:avLst/>
          </a:prstGeom>
          <a:noFill/>
          <a:ln/>
        </p:spPr>
        <p:txBody>
          <a:bodyPr wrap="square" lIns="254" tIns="254" rIns="254" bIns="254" rtlCol="0" anchor="ctr"/>
          <a:lstStyle/>
          <a:p>
            <a:pPr indent="0" marL="0">
              <a:buNone/>
            </a:pPr>
            <a:r>
              <a:rPr sz="1150">
                <a:solidFill>
                  <a:srgbClr val="394B5E"/>
                </a:solidFill>
              </a:rPr>
              <a:t>Treat through-routes, bus routes and freight corridors as a different policy category.</a:t>
            </a:r>
            <a:endParaRPr lang="en-US" sz="1120" dirty="0"/>
          </a:p>
        </p:txBody>
      </p:sp>
      <p:sp>
        <p:nvSpPr>
          <p:cNvPr id="16" name="Shape 14"/>
          <p:cNvSpPr/>
          <p:nvPr/>
        </p:nvSpPr>
        <p:spPr>
          <a:xfrm>
            <a:off x="6720840" y="1417320"/>
            <a:ext cx="2743200" cy="1828800"/>
          </a:xfrm>
          <a:prstGeom prst="roundRect">
            <a:avLst>
              <a:gd name="adj" fmla="val 4000"/>
            </a:avLst>
          </a:prstGeom>
          <a:solidFill>
            <a:srgbClr val="FFFFFF"/>
          </a:solidFill>
          <a:ln w="12700">
            <a:solidFill>
              <a:srgbClr val="D8D1C6"/>
            </a:solidFill>
            <a:prstDash val="solid"/>
          </a:ln>
        </p:spPr>
      </p:sp>
      <p:sp>
        <p:nvSpPr>
          <p:cNvPr id="17" name="Shape 15"/>
          <p:cNvSpPr/>
          <p:nvPr/>
        </p:nvSpPr>
        <p:spPr>
          <a:xfrm>
            <a:off x="6867144" y="1563624"/>
            <a:ext cx="347472" cy="347472"/>
          </a:xfrm>
          <a:prstGeom prst="ellipse">
            <a:avLst/>
          </a:prstGeom>
          <a:solidFill>
            <a:srgbClr val="D8D1C6"/>
          </a:solidFill>
          <a:ln w="12700">
            <a:solidFill>
              <a:srgbClr val="D8D1C6">
                <a:alpha val="0"/>
              </a:srgbClr>
            </a:solidFill>
            <a:prstDash val="solid"/>
          </a:ln>
        </p:spPr>
      </p:sp>
      <p:sp>
        <p:nvSpPr>
          <p:cNvPr id="18" name="Text 16"/>
          <p:cNvSpPr/>
          <p:nvPr/>
        </p:nvSpPr>
        <p:spPr>
          <a:xfrm>
            <a:off x="6949440" y="161848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3</a:t>
            </a:r>
            <a:endParaRPr lang="en-US" sz="1200" dirty="0"/>
          </a:p>
        </p:txBody>
      </p:sp>
      <p:sp>
        <p:nvSpPr>
          <p:cNvPr id="19" name="Text 17"/>
          <p:cNvSpPr/>
          <p:nvPr/>
        </p:nvSpPr>
        <p:spPr>
          <a:xfrm>
            <a:off x="7342632" y="1563624"/>
            <a:ext cx="1956816" cy="256032"/>
          </a:xfrm>
          <a:prstGeom prst="rect">
            <a:avLst/>
          </a:prstGeom>
          <a:noFill/>
          <a:ln/>
        </p:spPr>
        <p:txBody>
          <a:bodyPr wrap="square" lIns="0" tIns="0" rIns="0" bIns="0" rtlCol="0" anchor="ctr"/>
          <a:lstStyle/>
          <a:p>
            <a:pPr indent="0" marL="0">
              <a:buNone/>
            </a:pPr>
            <a:r>
              <a:rPr lang="en-US" sz="1700" b="1" dirty="0">
                <a:solidFill>
                  <a:srgbClr val="0F2D4A"/>
                </a:solidFill>
              </a:rPr>
              <a:t>Use engineering first</a:t>
            </a:r>
            <a:endParaRPr lang="en-US" sz="1700" dirty="0"/>
          </a:p>
        </p:txBody>
      </p:sp>
      <p:sp>
        <p:nvSpPr>
          <p:cNvPr id="20" name="Text 18"/>
          <p:cNvSpPr/>
          <p:nvPr/>
        </p:nvSpPr>
        <p:spPr>
          <a:xfrm>
            <a:off x="7342632" y="1911096"/>
            <a:ext cx="1956816" cy="1188720"/>
          </a:xfrm>
          <a:prstGeom prst="rect">
            <a:avLst/>
          </a:prstGeom>
          <a:noFill/>
          <a:ln/>
        </p:spPr>
        <p:txBody>
          <a:bodyPr wrap="square" lIns="254" tIns="254" rIns="254" bIns="254" rtlCol="0" anchor="ctr"/>
          <a:lstStyle/>
          <a:p>
            <a:pPr indent="0" marL="0">
              <a:buNone/>
            </a:pPr>
            <a:r>
              <a:rPr lang="en-US" sz="1120" dirty="0">
                <a:solidFill>
                  <a:srgbClr val="394B5E"/>
                </a:solidFill>
              </a:rPr>
              <a:t>Crossings, junctions, signal timing and layout changes do more than a sign alone on busy corridors.</a:t>
            </a:r>
            <a:endParaRPr lang="en-US" sz="1120" dirty="0"/>
          </a:p>
        </p:txBody>
      </p:sp>
      <p:sp>
        <p:nvSpPr>
          <p:cNvPr id="21" name="Shape 19"/>
          <p:cNvSpPr/>
          <p:nvPr/>
        </p:nvSpPr>
        <p:spPr>
          <a:xfrm>
            <a:off x="9692640" y="1417320"/>
            <a:ext cx="1828800" cy="1828800"/>
          </a:xfrm>
          <a:prstGeom prst="roundRect">
            <a:avLst>
              <a:gd name="adj" fmla="val 4000"/>
            </a:avLst>
          </a:prstGeom>
          <a:solidFill>
            <a:srgbClr val="FFFFFF"/>
          </a:solidFill>
          <a:ln w="12700">
            <a:solidFill>
              <a:srgbClr val="D8D1C6"/>
            </a:solidFill>
            <a:prstDash val="solid"/>
          </a:ln>
        </p:spPr>
      </p:sp>
      <p:sp>
        <p:nvSpPr>
          <p:cNvPr id="22" name="Shape 20"/>
          <p:cNvSpPr/>
          <p:nvPr/>
        </p:nvSpPr>
        <p:spPr>
          <a:xfrm>
            <a:off x="9838944" y="1563624"/>
            <a:ext cx="347472" cy="347472"/>
          </a:xfrm>
          <a:prstGeom prst="ellipse">
            <a:avLst/>
          </a:prstGeom>
          <a:solidFill>
            <a:srgbClr val="D8D1C6"/>
          </a:solidFill>
          <a:ln w="12700">
            <a:solidFill>
              <a:srgbClr val="D8D1C6">
                <a:alpha val="0"/>
              </a:srgbClr>
            </a:solidFill>
            <a:prstDash val="solid"/>
          </a:ln>
        </p:spPr>
      </p:sp>
      <p:sp>
        <p:nvSpPr>
          <p:cNvPr id="23" name="Text 21"/>
          <p:cNvSpPr/>
          <p:nvPr/>
        </p:nvSpPr>
        <p:spPr>
          <a:xfrm>
            <a:off x="9921240" y="161848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4</a:t>
            </a:r>
            <a:endParaRPr lang="en-US" sz="1200" dirty="0"/>
          </a:p>
        </p:txBody>
      </p:sp>
      <p:sp>
        <p:nvSpPr>
          <p:cNvPr id="24" name="Text 22"/>
          <p:cNvSpPr/>
          <p:nvPr/>
        </p:nvSpPr>
        <p:spPr>
          <a:xfrm>
            <a:off x="10314432" y="1563624"/>
            <a:ext cx="1042416" cy="256032"/>
          </a:xfrm>
          <a:prstGeom prst="rect">
            <a:avLst/>
          </a:prstGeom>
          <a:noFill/>
          <a:ln/>
        </p:spPr>
        <p:txBody>
          <a:bodyPr wrap="square" lIns="0" tIns="0" rIns="0" bIns="0" rtlCol="0" anchor="ctr"/>
          <a:lstStyle/>
          <a:p>
            <a:pPr indent="0" marL="0">
              <a:buNone/>
            </a:pPr>
            <a:r>
              <a:rPr sz="1700" b="1">
                <a:solidFill>
                  <a:srgbClr val="0F2D4A"/>
                </a:solidFill>
              </a:rPr>
              <a:t>Publish route
data</a:t>
            </a:r>
            <a:endParaRPr lang="en-US" sz="1700" dirty="0"/>
          </a:p>
        </p:txBody>
      </p:sp>
      <p:sp>
        <p:nvSpPr>
          <p:cNvPr id="25" name="Text 23"/>
          <p:cNvSpPr/>
          <p:nvPr/>
        </p:nvSpPr>
        <p:spPr>
          <a:xfrm>
            <a:off x="10314432" y="2084831"/>
            <a:ext cx="1042416" cy="1234440"/>
          </a:xfrm>
          <a:prstGeom prst="rect">
            <a:avLst/>
          </a:prstGeom>
          <a:noFill/>
          <a:ln/>
        </p:spPr>
        <p:txBody>
          <a:bodyPr wrap="square" lIns="254" tIns="254" rIns="254" bIns="254" rtlCol="0" anchor="ctr"/>
          <a:lstStyle/>
          <a:p>
            <a:pPr indent="0" marL="0">
              <a:buNone/>
            </a:pPr>
            <a:r>
              <a:rPr sz="1100">
                <a:solidFill>
                  <a:srgbClr val="394B5E"/>
                </a:solidFill>
              </a:rPr>
              <a:t>Show route-by-route journey times and business impacts before expanding blanket policies.</a:t>
            </a:r>
            <a:endParaRPr lang="en-US" sz="1120" dirty="0"/>
          </a:p>
        </p:txBody>
      </p:sp>
      <p:sp>
        <p:nvSpPr>
          <p:cNvPr id="26" name="Shape 24"/>
          <p:cNvSpPr/>
          <p:nvPr/>
        </p:nvSpPr>
        <p:spPr>
          <a:xfrm>
            <a:off x="868680" y="3794760"/>
            <a:ext cx="10424160" cy="1417320"/>
          </a:xfrm>
          <a:prstGeom prst="roundRect">
            <a:avLst>
              <a:gd name="adj" fmla="val 4800"/>
            </a:avLst>
          </a:prstGeom>
          <a:solidFill>
            <a:srgbClr val="E8F3EB"/>
          </a:solidFill>
          <a:ln w="12700">
            <a:solidFill>
              <a:srgbClr val="C8DECF"/>
            </a:solidFill>
            <a:prstDash val="solid"/>
          </a:ln>
        </p:spPr>
      </p:sp>
      <p:sp>
        <p:nvSpPr>
          <p:cNvPr id="27" name="Text 25"/>
          <p:cNvSpPr/>
          <p:nvPr/>
        </p:nvSpPr>
        <p:spPr>
          <a:xfrm>
            <a:off x="1143000" y="3913632"/>
            <a:ext cx="2377440" cy="164592"/>
          </a:xfrm>
          <a:prstGeom prst="rect">
            <a:avLst/>
          </a:prstGeom>
          <a:noFill/>
          <a:ln/>
        </p:spPr>
        <p:txBody>
          <a:bodyPr wrap="square" lIns="0" tIns="0" rIns="0" bIns="0" rtlCol="0" anchor="ctr"/>
          <a:lstStyle/>
          <a:p>
            <a:pPr indent="0" marL="0">
              <a:buNone/>
            </a:pPr>
            <a:r>
              <a:rPr lang="en-US" sz="1300" b="1" dirty="0">
                <a:solidFill>
                  <a:srgbClr val="4A9660"/>
                </a:solidFill>
              </a:rPr>
              <a:t>Practical ask of City Hall</a:t>
            </a:r>
            <a:endParaRPr lang="en-US" sz="1300" dirty="0"/>
          </a:p>
        </p:txBody>
      </p:sp>
      <p:sp>
        <p:nvSpPr>
          <p:cNvPr id="28" name="Text 26"/>
          <p:cNvSpPr/>
          <p:nvPr/>
        </p:nvSpPr>
        <p:spPr>
          <a:xfrm>
            <a:off x="1143000" y="4206240"/>
            <a:ext cx="9784080" cy="749808"/>
          </a:xfrm>
          <a:prstGeom prst="rect">
            <a:avLst/>
          </a:prstGeom>
          <a:noFill/>
          <a:ln/>
        </p:spPr>
        <p:txBody>
          <a:bodyPr wrap="square" lIns="0" tIns="0" rIns="0" bIns="0" rtlCol="0" anchor="ctr"/>
          <a:lstStyle/>
          <a:p>
            <a:pPr indent="0" marL="0">
              <a:buNone/>
            </a:pPr>
            <a:r>
              <a:rPr sz="1400">
                <a:solidFill>
                  <a:srgbClr val="0F2D4A"/>
                </a:solidFill>
              </a:rPr>
              <a:t>Pause any further blanket expansion on strategic roads until London publishes route-by-route evidence on delay, business impact and safety trade-offs.
On selected corridors, pilot 25mph as a middle option rather than forcing a blanket 20mph default.</a:t>
            </a:r>
            <a:endParaRPr lang="en-US" sz="1300" dirty="0"/>
          </a:p>
        </p:txBody>
      </p:sp>
      <p:sp>
        <p:nvSpPr>
          <p:cNvPr id="29" name="Shape 27"/>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30" name="Text 28"/>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answer is better targeting: the right roads, the right tools, and proof before expansion.</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F2D4A"/>
        </a:solidFill>
      </p:bgPr>
    </p:bg>
    <p:spTree>
      <p:nvGrpSpPr>
        <p:cNvPr id="1" name=""/>
        <p:cNvGrpSpPr/>
        <p:nvPr/>
      </p:nvGrpSpPr>
      <p:grpSpPr>
        <a:xfrm>
          <a:off x="0" y="0"/>
          <a:ext cx="0" cy="0"/>
          <a:chOff x="0" y="0"/>
          <a:chExt cx="0" cy="0"/>
        </a:xfrm>
      </p:grpSpPr>
      <p:sp>
        <p:nvSpPr>
          <p:cNvPr id="2" name="Text 0"/>
          <p:cNvSpPr/>
          <p:nvPr/>
        </p:nvSpPr>
        <p:spPr>
          <a:xfrm>
            <a:off x="731520" y="640080"/>
            <a:ext cx="2926080" cy="274320"/>
          </a:xfrm>
          <a:prstGeom prst="rect">
            <a:avLst/>
          </a:prstGeom>
          <a:noFill/>
          <a:ln/>
        </p:spPr>
        <p:txBody>
          <a:bodyPr wrap="square" lIns="0" tIns="0" rIns="0" bIns="0" rtlCol="0" anchor="ctr"/>
          <a:lstStyle/>
          <a:p>
            <a:pPr indent="0" marL="0">
              <a:buNone/>
            </a:pPr>
            <a:r>
              <a:rPr sz="2200" b="1">
                <a:solidFill>
                  <a:srgbClr val="FFFFFF"/>
                </a:solidFill>
              </a:rPr>
              <a:t>Bottom line</a:t>
            </a:r>
            <a:endParaRPr lang="en-US" sz="2600" dirty="0"/>
          </a:p>
        </p:txBody>
      </p:sp>
      <p:sp>
        <p:nvSpPr>
          <p:cNvPr id="3" name="Text 1"/>
          <p:cNvSpPr/>
          <p:nvPr/>
        </p:nvSpPr>
        <p:spPr>
          <a:xfrm>
            <a:off x="731520" y="1371600"/>
            <a:ext cx="4572000" cy="1005840"/>
          </a:xfrm>
          <a:prstGeom prst="rect">
            <a:avLst/>
          </a:prstGeom>
          <a:noFill/>
          <a:ln/>
        </p:spPr>
        <p:txBody>
          <a:bodyPr wrap="square" lIns="0" tIns="0" rIns="0" bIns="0" rtlCol="0" anchor="ctr"/>
          <a:lstStyle/>
          <a:p>
            <a:pPr indent="0" marL="0">
              <a:buNone/>
            </a:pPr>
            <a:r>
              <a:rPr lang="en-US" sz="2200" b="1" dirty="0">
                <a:solidFill>
                  <a:srgbClr val="FFFFFF"/>
                </a:solidFill>
              </a:rPr>
              <a:t>Blanket 20mph is a one-size-fits-all answer to a road network that is not one-size-fits-all.</a:t>
            </a:r>
            <a:endParaRPr lang="en-US" sz="2200" dirty="0"/>
          </a:p>
        </p:txBody>
      </p:sp>
      <p:sp>
        <p:nvSpPr>
          <p:cNvPr id="4" name="Text 2"/>
          <p:cNvSpPr/>
          <p:nvPr/>
        </p:nvSpPr>
        <p:spPr>
          <a:xfrm>
            <a:off x="868680" y="2743200"/>
            <a:ext cx="4846320" cy="1828800"/>
          </a:xfrm>
          <a:prstGeom prst="rect">
            <a:avLst/>
          </a:prstGeom>
          <a:noFill/>
          <a:ln/>
        </p:spPr>
        <p:txBody>
          <a:bodyPr wrap="square" lIns="254" tIns="254" rIns="254" bIns="254" rtlCol="0" anchor="t"/>
          <a:lstStyle/>
          <a:p>
            <a:pPr indent="0" marL="0">
              <a:buNone/>
            </a:pPr>
            <a:r>
              <a:rPr lang="en-US" sz="1300" b="1" dirty="0">
                <a:solidFill>
                  <a:srgbClr val="4A9660"/>
                </a:solidFill>
              </a:rPr>
              <a:t>● </a:t>
            </a:r>
            <a:pPr indent="0" marL="0">
              <a:buNone/>
            </a:pPr>
            <a:r>
              <a:rPr lang="en-US" sz="1300" dirty="0">
                <a:solidFill>
                  <a:srgbClr val="EAF2F8"/>
                </a:solidFill>
              </a:rPr>
              <a:t>Low Traffic Neighbourhoods: once we correct for noise, the picture is mixed.</a:t>
            </a:r>
            <a:pPr indent="0" marL="0">
              <a:buNone/>
            </a:pPr>
            <a:r>
              <a:rPr lang="en-US" sz="1300" dirty="0">
                <a:solidFill>
                  <a:srgbClr val="000000"/>
                </a:solidFill>
              </a:rPr>
              <a:t>
</a:t>
            </a:r>
            <a:pPr indent="0" marL="0">
              <a:buNone/>
            </a:pPr>
            <a:r>
              <a:rPr lang="en-US" sz="1300" b="1" dirty="0">
                <a:solidFill>
                  <a:srgbClr val="4A9660"/>
                </a:solidFill>
              </a:rPr>
              <a:t>● </a:t>
            </a:r>
            <a:pPr indent="0" marL="0">
              <a:buNone/>
            </a:pPr>
            <a:r>
              <a:rPr lang="en-US" sz="1300" dirty="0">
                <a:solidFill>
                  <a:srgbClr val="EAF2F8"/>
                </a:solidFill>
              </a:rPr>
              <a:t>Blanket 20mph: no robust improvement appears in the most important tested settings.</a:t>
            </a:r>
            <a:pPr indent="0" marL="0">
              <a:buNone/>
            </a:pPr>
            <a:r>
              <a:rPr lang="en-US" sz="1300" dirty="0">
                <a:solidFill>
                  <a:srgbClr val="000000"/>
                </a:solidFill>
              </a:rPr>
              <a:t>
</a:t>
            </a:r>
            <a:pPr indent="0" marL="0">
              <a:buNone/>
            </a:pPr>
            <a:r>
              <a:rPr lang="en-US" sz="1300" b="1" dirty="0">
                <a:solidFill>
                  <a:srgbClr val="4A9660"/>
                </a:solidFill>
              </a:rPr>
              <a:t>● </a:t>
            </a:r>
            <a:pPr indent="0" marL="0">
              <a:buNone/>
            </a:pPr>
            <a:r>
              <a:rPr lang="en-US" sz="1300" dirty="0">
                <a:solidFill>
                  <a:srgbClr val="EAF2F8"/>
                </a:solidFill>
              </a:rPr>
              <a:t>London should target the right roads with the right tools — not default to blanket statutory limits.</a:t>
            </a:r>
            <a:endParaRPr lang="en-US" sz="1300" dirty="0"/>
          </a:p>
        </p:txBody>
      </p:sp>
      <p:sp>
        <p:nvSpPr>
          <p:cNvPr id="5" name="Shape 3"/>
          <p:cNvSpPr/>
          <p:nvPr/>
        </p:nvSpPr>
        <p:spPr>
          <a:xfrm>
            <a:off x="6583680" y="1325880"/>
            <a:ext cx="4572000" cy="3886200"/>
          </a:xfrm>
          <a:prstGeom prst="roundRect">
            <a:avLst>
              <a:gd name="adj" fmla="val 2051"/>
            </a:avLst>
          </a:prstGeom>
          <a:solidFill>
            <a:srgbClr val="173955"/>
          </a:solidFill>
          <a:ln w="12700">
            <a:solidFill>
              <a:srgbClr val="2C4C67"/>
            </a:solidFill>
            <a:prstDash val="solid"/>
          </a:ln>
        </p:spPr>
      </p:sp>
      <p:sp>
        <p:nvSpPr>
          <p:cNvPr id="6" name="Text 4"/>
          <p:cNvSpPr/>
          <p:nvPr/>
        </p:nvSpPr>
        <p:spPr>
          <a:xfrm>
            <a:off x="6995160" y="1783080"/>
            <a:ext cx="1645920" cy="182880"/>
          </a:xfrm>
          <a:prstGeom prst="rect">
            <a:avLst/>
          </a:prstGeom>
          <a:noFill/>
          <a:ln/>
        </p:spPr>
        <p:txBody>
          <a:bodyPr wrap="square" lIns="0" tIns="0" rIns="0" bIns="0" rtlCol="0" anchor="ctr"/>
          <a:lstStyle/>
          <a:p>
            <a:pPr indent="0" marL="0">
              <a:buNone/>
            </a:pPr>
            <a:r>
              <a:rPr lang="en-US" sz="1600" b="1" dirty="0">
                <a:solidFill>
                  <a:srgbClr val="FFFFFF"/>
                </a:solidFill>
              </a:rPr>
              <a:t>Ask of City Hall</a:t>
            </a:r>
            <a:endParaRPr lang="en-US" sz="1600" dirty="0"/>
          </a:p>
        </p:txBody>
      </p:sp>
      <p:sp>
        <p:nvSpPr>
          <p:cNvPr id="7" name="Text 5"/>
          <p:cNvSpPr/>
          <p:nvPr/>
        </p:nvSpPr>
        <p:spPr>
          <a:xfrm>
            <a:off x="6995160" y="2240280"/>
            <a:ext cx="3749040" cy="2103120"/>
          </a:xfrm>
          <a:prstGeom prst="rect">
            <a:avLst/>
          </a:prstGeom>
          <a:noFill/>
          <a:ln/>
        </p:spPr>
        <p:txBody>
          <a:bodyPr wrap="square" lIns="0" tIns="0" rIns="0" bIns="0" rtlCol="0" anchor="ctr"/>
          <a:lstStyle/>
          <a:p>
            <a:pPr algn="ctr" indent="0" marL="0">
              <a:buNone/>
            </a:pPr>
            <a:r>
              <a:rPr sz="1600">
                <a:solidFill>
                  <a:srgbClr val="EAF2F8"/>
                </a:solidFill>
              </a:rPr>
              <a:t>Review strategic roads before expanding blanket 20mph further.
Publish route-by-route delay and business-impact evidence.
Pilot 25mph on selected strategic corridors where 20mph is a poor fit.</a:t>
            </a:r>
            <a:endParaRPr lang="en-US" sz="1800" dirty="0"/>
          </a:p>
        </p:txBody>
      </p:sp>
      <p:sp>
        <p:nvSpPr>
          <p:cNvPr id="8" name="Text 6"/>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BFD0DE"/>
                </a:solidFill>
              </a:rPr>
              <a:t>14</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technical detail starts here</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Only here if you need more detail. The next slides define the terms and show the checks in plain English.</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15</a:t>
            </a:r>
            <a:endParaRPr lang="en-US" sz="850" dirty="0"/>
          </a:p>
        </p:txBody>
      </p:sp>
      <p:sp>
        <p:nvSpPr>
          <p:cNvPr id="6" name="Shape 4"/>
          <p:cNvSpPr/>
          <p:nvPr/>
        </p:nvSpPr>
        <p:spPr>
          <a:xfrm>
            <a:off x="868680" y="1371600"/>
            <a:ext cx="5212080" cy="4114800"/>
          </a:xfrm>
          <a:prstGeom prst="roundRect">
            <a:avLst>
              <a:gd name="adj" fmla="val 1778"/>
            </a:avLst>
          </a:prstGeom>
          <a:solidFill>
            <a:srgbClr val="E8F3EB"/>
          </a:solidFill>
          <a:ln w="12700">
            <a:solidFill>
              <a:srgbClr val="C8DECF"/>
            </a:solidFill>
            <a:prstDash val="solid"/>
          </a:ln>
        </p:spPr>
      </p:sp>
      <p:sp>
        <p:nvSpPr>
          <p:cNvPr id="7" name="Text 5"/>
          <p:cNvSpPr/>
          <p:nvPr/>
        </p:nvSpPr>
        <p:spPr>
          <a:xfrm>
            <a:off x="1033272" y="1517904"/>
            <a:ext cx="4882896" cy="256032"/>
          </a:xfrm>
          <a:prstGeom prst="rect">
            <a:avLst/>
          </a:prstGeom>
          <a:noFill/>
          <a:ln/>
        </p:spPr>
        <p:txBody>
          <a:bodyPr wrap="square" lIns="0" tIns="0" rIns="0" bIns="0" rtlCol="0" anchor="ctr"/>
          <a:lstStyle/>
          <a:p>
            <a:pPr indent="0" marL="0">
              <a:buNone/>
            </a:pPr>
            <a:r>
              <a:rPr lang="en-US" sz="1700" b="1" dirty="0">
                <a:solidFill>
                  <a:srgbClr val="0F2D4A"/>
                </a:solidFill>
              </a:rPr>
              <a:t>Low Traffic Neighbourhoods (LTNs)</a:t>
            </a:r>
            <a:endParaRPr lang="en-US" sz="1700" dirty="0"/>
          </a:p>
        </p:txBody>
      </p:sp>
      <p:sp>
        <p:nvSpPr>
          <p:cNvPr id="8" name="Text 6"/>
          <p:cNvSpPr/>
          <p:nvPr/>
        </p:nvSpPr>
        <p:spPr>
          <a:xfrm>
            <a:off x="1033272" y="1865376"/>
            <a:ext cx="4882896" cy="3474720"/>
          </a:xfrm>
          <a:prstGeom prst="rect">
            <a:avLst/>
          </a:prstGeom>
          <a:noFill/>
          <a:ln/>
        </p:spPr>
        <p:txBody>
          <a:bodyPr wrap="square" lIns="254" tIns="254" rIns="254" bIns="254" rtlCol="0" anchor="ctr"/>
          <a:lstStyle/>
          <a:p>
            <a:pPr indent="0" marL="0">
              <a:buNone/>
            </a:pPr>
            <a:r>
              <a:rPr lang="en-US" sz="1120" dirty="0">
                <a:solidFill>
                  <a:srgbClr val="394B5E"/>
                </a:solidFill>
              </a:rPr>
              <a:t>1. Simple before-and-after check</a:t>
            </a:r>
            <a:endParaRPr lang="en-US" sz="1120" dirty="0"/>
          </a:p>
          <a:p>
            <a:pPr indent="0" marL="0">
              <a:buNone/>
            </a:pPr>
            <a:r>
              <a:rPr lang="en-US" sz="1120" dirty="0">
                <a:solidFill>
                  <a:srgbClr val="394B5E"/>
                </a:solidFill>
              </a:rPr>
              <a:t>2. Check for a random pre-period spike</a:t>
            </a:r>
            <a:endParaRPr lang="en-US" sz="1120" dirty="0"/>
          </a:p>
          <a:p>
            <a:pPr indent="0" marL="0">
              <a:buNone/>
            </a:pPr>
            <a:r>
              <a:rPr lang="en-US" sz="1120" dirty="0">
                <a:solidFill>
                  <a:srgbClr val="394B5E"/>
                </a:solidFill>
              </a:rPr>
              <a:t>3. Compare roads inside the area with nearby roads and the rest of the borough</a:t>
            </a:r>
            <a:endParaRPr lang="en-US" sz="1120" dirty="0"/>
          </a:p>
        </p:txBody>
      </p:sp>
      <p:sp>
        <p:nvSpPr>
          <p:cNvPr id="9" name="Shape 7"/>
          <p:cNvSpPr/>
          <p:nvPr/>
        </p:nvSpPr>
        <p:spPr>
          <a:xfrm>
            <a:off x="6309360" y="1371600"/>
            <a:ext cx="4983480" cy="4114800"/>
          </a:xfrm>
          <a:prstGeom prst="roundRect">
            <a:avLst>
              <a:gd name="adj" fmla="val 1778"/>
            </a:avLst>
          </a:prstGeom>
          <a:solidFill>
            <a:srgbClr val="F7E7E2"/>
          </a:solidFill>
          <a:ln w="12700">
            <a:solidFill>
              <a:srgbClr val="EAC2B8"/>
            </a:solidFill>
            <a:prstDash val="solid"/>
          </a:ln>
        </p:spPr>
      </p:sp>
      <p:sp>
        <p:nvSpPr>
          <p:cNvPr id="10" name="Text 8"/>
          <p:cNvSpPr/>
          <p:nvPr/>
        </p:nvSpPr>
        <p:spPr>
          <a:xfrm>
            <a:off x="6473952" y="1517904"/>
            <a:ext cx="4654296" cy="256032"/>
          </a:xfrm>
          <a:prstGeom prst="rect">
            <a:avLst/>
          </a:prstGeom>
          <a:noFill/>
          <a:ln/>
        </p:spPr>
        <p:txBody>
          <a:bodyPr wrap="square" lIns="0" tIns="0" rIns="0" bIns="0" rtlCol="0" anchor="ctr"/>
          <a:lstStyle/>
          <a:p>
            <a:pPr indent="0" marL="0">
              <a:buNone/>
            </a:pPr>
            <a:r>
              <a:rPr lang="en-US" sz="1700" b="1" dirty="0">
                <a:solidFill>
                  <a:srgbClr val="0F2D4A"/>
                </a:solidFill>
              </a:rPr>
              <a:t>20mph comparison</a:t>
            </a:r>
            <a:endParaRPr lang="en-US" sz="1700" dirty="0"/>
          </a:p>
        </p:txBody>
      </p:sp>
      <p:sp>
        <p:nvSpPr>
          <p:cNvPr id="11" name="Text 9"/>
          <p:cNvSpPr/>
          <p:nvPr/>
        </p:nvSpPr>
        <p:spPr>
          <a:xfrm>
            <a:off x="6473952" y="1865376"/>
            <a:ext cx="4654296" cy="3474720"/>
          </a:xfrm>
          <a:prstGeom prst="rect">
            <a:avLst/>
          </a:prstGeom>
          <a:noFill/>
          <a:ln/>
        </p:spPr>
        <p:txBody>
          <a:bodyPr wrap="square" lIns="254" tIns="254" rIns="254" bIns="254" rtlCol="0" anchor="ctr"/>
          <a:lstStyle/>
          <a:p>
            <a:pPr indent="0" marL="0">
              <a:buNone/>
            </a:pPr>
            <a:r>
              <a:rPr lang="en-US" sz="1120" dirty="0">
                <a:solidFill>
                  <a:srgbClr val="394B5E"/>
                </a:solidFill>
              </a:rPr>
              <a:t>1. Broad setting comparison</a:t>
            </a:r>
            <a:endParaRPr lang="en-US" sz="1120" dirty="0"/>
          </a:p>
          <a:p>
            <a:pPr indent="0" marL="0">
              <a:buNone/>
            </a:pPr>
            <a:r>
              <a:rPr lang="en-US" sz="1120" dirty="0">
                <a:solidFill>
                  <a:srgbClr val="394B5E"/>
                </a:solidFill>
              </a:rPr>
              <a:t>2. Severe-crash likelihood check</a:t>
            </a:r>
            <a:endParaRPr lang="en-US" sz="1120" dirty="0"/>
          </a:p>
          <a:p>
            <a:pPr indent="0" marL="0">
              <a:buNone/>
            </a:pPr>
            <a:r>
              <a:rPr lang="en-US" sz="1120" dirty="0">
                <a:solidFill>
                  <a:srgbClr val="394B5E"/>
                </a:solidFill>
              </a:rPr>
              <a:t>3. Road-setting split</a:t>
            </a:r>
            <a:endParaRPr lang="en-US" sz="1120" dirty="0"/>
          </a:p>
          <a:p>
            <a:pPr indent="0" marL="0">
              <a:buNone/>
            </a:pPr>
            <a:r>
              <a:rPr lang="en-US" sz="1120" dirty="0">
                <a:solidFill>
                  <a:srgbClr val="394B5E"/>
                </a:solidFill>
              </a:rPr>
              <a:t>4. Boundary comparison</a:t>
            </a:r>
            <a:endParaRPr lang="en-US" sz="1120" dirty="0"/>
          </a:p>
          <a:p>
            <a:pPr indent="0" marL="0">
              <a:buNone/>
            </a:pPr>
            <a:r>
              <a:rPr lang="en-US" sz="1120" dirty="0">
                <a:solidFill>
                  <a:srgbClr val="394B5E"/>
                </a:solidFill>
              </a:rPr>
              <a:t>5. 14-setting check with multiple-comparison correction</a:t>
            </a:r>
            <a:endParaRPr lang="en-US" sz="1120" dirty="0"/>
          </a:p>
        </p:txBody>
      </p:sp>
      <p:sp>
        <p:nvSpPr>
          <p:cNvPr id="12" name="Shape 10"/>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3" name="Text 11"/>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Why this appendix exists: so the public story stays simple without hiding the technical checks.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key terms in plain English</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These are the technical ideas behind the simple story.</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16</a:t>
            </a:r>
            <a:endParaRPr lang="en-US" sz="850" dirty="0"/>
          </a:p>
        </p:txBody>
      </p:sp>
      <p:sp>
        <p:nvSpPr>
          <p:cNvPr id="6" name="Shape 4"/>
          <p:cNvSpPr/>
          <p:nvPr/>
        </p:nvSpPr>
        <p:spPr>
          <a:xfrm>
            <a:off x="731520" y="1280160"/>
            <a:ext cx="3749040" cy="1874520"/>
          </a:xfrm>
          <a:prstGeom prst="roundRect">
            <a:avLst>
              <a:gd name="adj" fmla="val 3902"/>
            </a:avLst>
          </a:prstGeom>
          <a:solidFill>
            <a:srgbClr val="E8F3EB"/>
          </a:solidFill>
          <a:ln w="12700">
            <a:solidFill>
              <a:srgbClr val="C8DECF"/>
            </a:solidFill>
            <a:prstDash val="solid"/>
          </a:ln>
        </p:spPr>
      </p:sp>
      <p:sp>
        <p:nvSpPr>
          <p:cNvPr id="7" name="Text 5"/>
          <p:cNvSpPr/>
          <p:nvPr/>
        </p:nvSpPr>
        <p:spPr>
          <a:xfrm>
            <a:off x="896112" y="1426464"/>
            <a:ext cx="3419856" cy="256032"/>
          </a:xfrm>
          <a:prstGeom prst="rect">
            <a:avLst/>
          </a:prstGeom>
          <a:noFill/>
          <a:ln/>
        </p:spPr>
        <p:txBody>
          <a:bodyPr wrap="square" lIns="0" tIns="0" rIns="0" bIns="0" rtlCol="0" anchor="ctr"/>
          <a:lstStyle/>
          <a:p>
            <a:pPr indent="0" marL="0">
              <a:buNone/>
            </a:pPr>
            <a:r>
              <a:rPr lang="en-US" sz="1700" b="1" dirty="0">
                <a:solidFill>
                  <a:srgbClr val="4A9660"/>
                </a:solidFill>
              </a:rPr>
              <a:t>Low Traffic Neighbourhood (LTN)</a:t>
            </a:r>
            <a:endParaRPr lang="en-US" sz="1700" dirty="0"/>
          </a:p>
        </p:txBody>
      </p:sp>
      <p:sp>
        <p:nvSpPr>
          <p:cNvPr id="8" name="Text 6"/>
          <p:cNvSpPr/>
          <p:nvPr/>
        </p:nvSpPr>
        <p:spPr>
          <a:xfrm>
            <a:off x="896112" y="1773936"/>
            <a:ext cx="3419856" cy="1234440"/>
          </a:xfrm>
          <a:prstGeom prst="rect">
            <a:avLst/>
          </a:prstGeom>
          <a:noFill/>
          <a:ln/>
        </p:spPr>
        <p:txBody>
          <a:bodyPr wrap="square" lIns="254" tIns="254" rIns="254" bIns="254" rtlCol="0" anchor="ctr"/>
          <a:lstStyle/>
          <a:p>
            <a:pPr indent="0" marL="0">
              <a:buNone/>
            </a:pPr>
            <a:r>
              <a:rPr lang="en-US" sz="1120" dirty="0">
                <a:solidFill>
                  <a:srgbClr val="394B5E"/>
                </a:solidFill>
              </a:rPr>
              <a:t>A residential area where through-traffic is restricted so local streets work more like local streets and less like cut-through routes.</a:t>
            </a:r>
            <a:endParaRPr lang="en-US" sz="1120" dirty="0"/>
          </a:p>
        </p:txBody>
      </p:sp>
      <p:sp>
        <p:nvSpPr>
          <p:cNvPr id="9" name="Shape 7"/>
          <p:cNvSpPr/>
          <p:nvPr/>
        </p:nvSpPr>
        <p:spPr>
          <a:xfrm>
            <a:off x="4526280" y="1280160"/>
            <a:ext cx="3749040" cy="1874520"/>
          </a:xfrm>
          <a:prstGeom prst="roundRect">
            <a:avLst>
              <a:gd name="adj" fmla="val 3902"/>
            </a:avLst>
          </a:prstGeom>
          <a:solidFill>
            <a:srgbClr val="F7E7E2"/>
          </a:solidFill>
          <a:ln w="12700">
            <a:solidFill>
              <a:srgbClr val="EAC2B8"/>
            </a:solidFill>
            <a:prstDash val="solid"/>
          </a:ln>
        </p:spPr>
      </p:sp>
      <p:sp>
        <p:nvSpPr>
          <p:cNvPr id="10" name="Text 8"/>
          <p:cNvSpPr/>
          <p:nvPr/>
        </p:nvSpPr>
        <p:spPr>
          <a:xfrm>
            <a:off x="4690872" y="1426464"/>
            <a:ext cx="3419856" cy="256032"/>
          </a:xfrm>
          <a:prstGeom prst="rect">
            <a:avLst/>
          </a:prstGeom>
          <a:noFill/>
          <a:ln/>
        </p:spPr>
        <p:txBody>
          <a:bodyPr wrap="square" lIns="0" tIns="0" rIns="0" bIns="0" rtlCol="0" anchor="ctr"/>
          <a:lstStyle/>
          <a:p>
            <a:pPr indent="0" marL="0">
              <a:buNone/>
            </a:pPr>
            <a:r>
              <a:rPr lang="en-US" sz="1700" b="1" dirty="0">
                <a:solidFill>
                  <a:srgbClr val="C9523C"/>
                </a:solidFill>
              </a:rPr>
              <a:t>Fatal-or-serious-injury share</a:t>
            </a:r>
            <a:endParaRPr lang="en-US" sz="1700" dirty="0"/>
          </a:p>
        </p:txBody>
      </p:sp>
      <p:sp>
        <p:nvSpPr>
          <p:cNvPr id="11" name="Text 9"/>
          <p:cNvSpPr/>
          <p:nvPr/>
        </p:nvSpPr>
        <p:spPr>
          <a:xfrm>
            <a:off x="4690872" y="1773936"/>
            <a:ext cx="3419856" cy="1234440"/>
          </a:xfrm>
          <a:prstGeom prst="rect">
            <a:avLst/>
          </a:prstGeom>
          <a:noFill/>
          <a:ln/>
        </p:spPr>
        <p:txBody>
          <a:bodyPr wrap="square" lIns="254" tIns="254" rIns="254" bIns="254" rtlCol="0" anchor="ctr"/>
          <a:lstStyle/>
          <a:p>
            <a:pPr indent="0" marL="0">
              <a:buNone/>
            </a:pPr>
            <a:r>
              <a:rPr lang="en-US" sz="1120" dirty="0">
                <a:solidFill>
                  <a:srgbClr val="394B5E"/>
                </a:solidFill>
              </a:rPr>
              <a:t>The share of recorded injury crashes that ended in death or serious injury. Useful for comparing crash mix, but not the same as risk per trip.</a:t>
            </a:r>
            <a:endParaRPr lang="en-US" sz="1120" dirty="0"/>
          </a:p>
        </p:txBody>
      </p:sp>
      <p:sp>
        <p:nvSpPr>
          <p:cNvPr id="12" name="Shape 10"/>
          <p:cNvSpPr/>
          <p:nvPr/>
        </p:nvSpPr>
        <p:spPr>
          <a:xfrm>
            <a:off x="8321040" y="1280160"/>
            <a:ext cx="3154680" cy="1874520"/>
          </a:xfrm>
          <a:prstGeom prst="roundRect">
            <a:avLst>
              <a:gd name="adj" fmla="val 3902"/>
            </a:avLst>
          </a:prstGeom>
          <a:solidFill>
            <a:srgbClr val="EAF2F8"/>
          </a:solidFill>
          <a:ln w="12700">
            <a:solidFill>
              <a:srgbClr val="D2E0EC"/>
            </a:solidFill>
            <a:prstDash val="solid"/>
          </a:ln>
        </p:spPr>
      </p:sp>
      <p:sp>
        <p:nvSpPr>
          <p:cNvPr id="13" name="Text 11"/>
          <p:cNvSpPr/>
          <p:nvPr/>
        </p:nvSpPr>
        <p:spPr>
          <a:xfrm>
            <a:off x="8485632" y="1426464"/>
            <a:ext cx="2825496" cy="256032"/>
          </a:xfrm>
          <a:prstGeom prst="rect">
            <a:avLst/>
          </a:prstGeom>
          <a:noFill/>
          <a:ln/>
        </p:spPr>
        <p:txBody>
          <a:bodyPr wrap="square" lIns="0" tIns="0" rIns="0" bIns="0" rtlCol="0" anchor="ctr"/>
          <a:lstStyle/>
          <a:p>
            <a:pPr indent="0" marL="0">
              <a:buNone/>
            </a:pPr>
            <a:r>
              <a:rPr lang="en-US" sz="1700" b="1" dirty="0">
                <a:solidFill>
                  <a:srgbClr val="0F2D4A"/>
                </a:solidFill>
              </a:rPr>
              <a:t>Cross-sectional / associational</a:t>
            </a:r>
            <a:endParaRPr lang="en-US" sz="1700" dirty="0"/>
          </a:p>
        </p:txBody>
      </p:sp>
      <p:sp>
        <p:nvSpPr>
          <p:cNvPr id="14" name="Text 12"/>
          <p:cNvSpPr/>
          <p:nvPr/>
        </p:nvSpPr>
        <p:spPr>
          <a:xfrm>
            <a:off x="8485632" y="1773936"/>
            <a:ext cx="2825496" cy="1234440"/>
          </a:xfrm>
          <a:prstGeom prst="rect">
            <a:avLst/>
          </a:prstGeom>
          <a:noFill/>
          <a:ln/>
        </p:spPr>
        <p:txBody>
          <a:bodyPr wrap="square" lIns="254" tIns="254" rIns="254" bIns="254" rtlCol="0" anchor="ctr"/>
          <a:lstStyle/>
          <a:p>
            <a:pPr indent="0" marL="0">
              <a:buNone/>
            </a:pPr>
            <a:r>
              <a:rPr lang="en-US" sz="1120" dirty="0">
                <a:solidFill>
                  <a:srgbClr val="394B5E"/>
                </a:solidFill>
              </a:rPr>
              <a:t>A comparison of settings that already existed. It can show patterns, but not a clean before-and-after causal effect.</a:t>
            </a:r>
            <a:endParaRPr lang="en-US" sz="1120" dirty="0"/>
          </a:p>
        </p:txBody>
      </p:sp>
      <p:sp>
        <p:nvSpPr>
          <p:cNvPr id="15" name="Shape 13"/>
          <p:cNvSpPr/>
          <p:nvPr/>
        </p:nvSpPr>
        <p:spPr>
          <a:xfrm>
            <a:off x="731520" y="3520440"/>
            <a:ext cx="5303520" cy="1645920"/>
          </a:xfrm>
          <a:prstGeom prst="roundRect">
            <a:avLst>
              <a:gd name="adj" fmla="val 4444"/>
            </a:avLst>
          </a:prstGeom>
          <a:solidFill>
            <a:srgbClr val="F8F1DE"/>
          </a:solidFill>
          <a:ln w="12700">
            <a:solidFill>
              <a:srgbClr val="E3D39A"/>
            </a:solidFill>
            <a:prstDash val="solid"/>
          </a:ln>
        </p:spPr>
      </p:sp>
      <p:sp>
        <p:nvSpPr>
          <p:cNvPr id="16" name="Text 14"/>
          <p:cNvSpPr/>
          <p:nvPr/>
        </p:nvSpPr>
        <p:spPr>
          <a:xfrm>
            <a:off x="896112" y="3666744"/>
            <a:ext cx="4974336" cy="256032"/>
          </a:xfrm>
          <a:prstGeom prst="rect">
            <a:avLst/>
          </a:prstGeom>
          <a:noFill/>
          <a:ln/>
        </p:spPr>
        <p:txBody>
          <a:bodyPr wrap="square" lIns="0" tIns="0" rIns="0" bIns="0" rtlCol="0" anchor="ctr"/>
          <a:lstStyle/>
          <a:p>
            <a:pPr indent="0" marL="0">
              <a:buNone/>
            </a:pPr>
            <a:r>
              <a:rPr lang="en-US" sz="1700" b="1" dirty="0">
                <a:solidFill>
                  <a:srgbClr val="D2A43C"/>
                </a:solidFill>
              </a:rPr>
              <a:t>Regression to the mean</a:t>
            </a:r>
            <a:endParaRPr lang="en-US" sz="1700" dirty="0"/>
          </a:p>
        </p:txBody>
      </p:sp>
      <p:sp>
        <p:nvSpPr>
          <p:cNvPr id="17" name="Text 15"/>
          <p:cNvSpPr/>
          <p:nvPr/>
        </p:nvSpPr>
        <p:spPr>
          <a:xfrm>
            <a:off x="896112" y="4014216"/>
            <a:ext cx="4974336" cy="1005840"/>
          </a:xfrm>
          <a:prstGeom prst="rect">
            <a:avLst/>
          </a:prstGeom>
          <a:noFill/>
          <a:ln/>
        </p:spPr>
        <p:txBody>
          <a:bodyPr wrap="square" lIns="254" tIns="254" rIns="254" bIns="254" rtlCol="0" anchor="ctr"/>
          <a:lstStyle/>
          <a:p>
            <a:pPr indent="0" marL="0">
              <a:buNone/>
            </a:pPr>
            <a:r>
              <a:rPr lang="en-US" sz="1120" dirty="0">
                <a:solidFill>
                  <a:srgbClr val="394B5E"/>
                </a:solidFill>
              </a:rPr>
              <a:t>A temporary spike often falls back on its own. That is why raw before-and-after numbers can exaggerate policy effects if the “before” period happened to be unusually bad.</a:t>
            </a:r>
            <a:endParaRPr lang="en-US" sz="1120" dirty="0"/>
          </a:p>
        </p:txBody>
      </p:sp>
      <p:sp>
        <p:nvSpPr>
          <p:cNvPr id="18" name="Shape 16"/>
          <p:cNvSpPr/>
          <p:nvPr/>
        </p:nvSpPr>
        <p:spPr>
          <a:xfrm>
            <a:off x="6309360" y="3520440"/>
            <a:ext cx="5166360" cy="1645920"/>
          </a:xfrm>
          <a:prstGeom prst="roundRect">
            <a:avLst>
              <a:gd name="adj" fmla="val 4444"/>
            </a:avLst>
          </a:prstGeom>
          <a:solidFill>
            <a:srgbClr val="FFFFFF"/>
          </a:solidFill>
          <a:ln w="12700">
            <a:solidFill>
              <a:srgbClr val="D8D1C6"/>
            </a:solidFill>
            <a:prstDash val="solid"/>
          </a:ln>
        </p:spPr>
      </p:sp>
      <p:sp>
        <p:nvSpPr>
          <p:cNvPr id="19" name="Text 17"/>
          <p:cNvSpPr/>
          <p:nvPr/>
        </p:nvSpPr>
        <p:spPr>
          <a:xfrm>
            <a:off x="6473952" y="3666744"/>
            <a:ext cx="4837176" cy="256032"/>
          </a:xfrm>
          <a:prstGeom prst="rect">
            <a:avLst/>
          </a:prstGeom>
          <a:noFill/>
          <a:ln/>
        </p:spPr>
        <p:txBody>
          <a:bodyPr wrap="square" lIns="0" tIns="0" rIns="0" bIns="0" rtlCol="0" anchor="ctr"/>
          <a:lstStyle/>
          <a:p>
            <a:pPr indent="0" marL="0">
              <a:buNone/>
            </a:pPr>
            <a:r>
              <a:rPr lang="en-US" sz="1700" b="1" dirty="0">
                <a:solidFill>
                  <a:srgbClr val="0F2D4A"/>
                </a:solidFill>
              </a:rPr>
              <a:t>Multiple-comparison correction</a:t>
            </a:r>
            <a:endParaRPr lang="en-US" sz="1700" dirty="0"/>
          </a:p>
        </p:txBody>
      </p:sp>
      <p:sp>
        <p:nvSpPr>
          <p:cNvPr id="20" name="Text 18"/>
          <p:cNvSpPr/>
          <p:nvPr/>
        </p:nvSpPr>
        <p:spPr>
          <a:xfrm>
            <a:off x="6473952" y="4014216"/>
            <a:ext cx="4837176" cy="1005840"/>
          </a:xfrm>
          <a:prstGeom prst="rect">
            <a:avLst/>
          </a:prstGeom>
          <a:noFill/>
          <a:ln/>
        </p:spPr>
        <p:txBody>
          <a:bodyPr wrap="square" lIns="254" tIns="254" rIns="254" bIns="254" rtlCol="0" anchor="ctr"/>
          <a:lstStyle/>
          <a:p>
            <a:pPr indent="0" marL="0">
              <a:buNone/>
            </a:pPr>
            <a:r>
              <a:rPr lang="en-US" sz="1120" dirty="0">
                <a:solidFill>
                  <a:srgbClr val="394B5E"/>
                </a:solidFill>
              </a:rPr>
              <a:t>If you test many road settings, some will look unusual by chance alone. We only treat the settings that still stand out after that correction as meaningful signals.</a:t>
            </a:r>
            <a:endParaRPr lang="en-US" sz="1120" dirty="0"/>
          </a:p>
        </p:txBody>
      </p:sp>
      <p:sp>
        <p:nvSpPr>
          <p:cNvPr id="21" name="Shape 19"/>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2" name="Text 20"/>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Two key ideas to remember: raw spikes can mislead, and “share” is not the same as risk per trip.</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what the main numbers do — and do not — mean</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This is the key technical caveat behind the 20mph debate.</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17</a:t>
            </a:r>
            <a:endParaRPr lang="en-US" sz="850" dirty="0"/>
          </a:p>
        </p:txBody>
      </p:sp>
      <p:sp>
        <p:nvSpPr>
          <p:cNvPr id="6" name="Shape 4"/>
          <p:cNvSpPr/>
          <p:nvPr/>
        </p:nvSpPr>
        <p:spPr>
          <a:xfrm>
            <a:off x="731520" y="1417320"/>
            <a:ext cx="3520440" cy="1554480"/>
          </a:xfrm>
          <a:prstGeom prst="roundRect">
            <a:avLst>
              <a:gd name="adj" fmla="val 4706"/>
            </a:avLst>
          </a:prstGeom>
          <a:solidFill>
            <a:srgbClr val="E8F3EB"/>
          </a:solidFill>
          <a:ln w="12700">
            <a:solidFill>
              <a:srgbClr val="C8DECF"/>
            </a:solidFill>
            <a:prstDash val="solid"/>
          </a:ln>
        </p:spPr>
      </p:sp>
      <p:sp>
        <p:nvSpPr>
          <p:cNvPr id="7" name="Text 5"/>
          <p:cNvSpPr/>
          <p:nvPr/>
        </p:nvSpPr>
        <p:spPr>
          <a:xfrm>
            <a:off x="896112" y="1563624"/>
            <a:ext cx="3191256" cy="256032"/>
          </a:xfrm>
          <a:prstGeom prst="rect">
            <a:avLst/>
          </a:prstGeom>
          <a:noFill/>
          <a:ln/>
        </p:spPr>
        <p:txBody>
          <a:bodyPr wrap="square" lIns="0" tIns="0" rIns="0" bIns="0" rtlCol="0" anchor="ctr"/>
          <a:lstStyle/>
          <a:p>
            <a:pPr indent="0" marL="0">
              <a:buNone/>
            </a:pPr>
            <a:r>
              <a:rPr lang="en-US" sz="1700" b="1" dirty="0">
                <a:solidFill>
                  <a:srgbClr val="4A9660"/>
                </a:solidFill>
              </a:rPr>
              <a:t>Injury-crash count</a:t>
            </a:r>
            <a:endParaRPr lang="en-US" sz="1700" dirty="0"/>
          </a:p>
        </p:txBody>
      </p:sp>
      <p:sp>
        <p:nvSpPr>
          <p:cNvPr id="8" name="Text 6"/>
          <p:cNvSpPr/>
          <p:nvPr/>
        </p:nvSpPr>
        <p:spPr>
          <a:xfrm>
            <a:off x="896112" y="1911096"/>
            <a:ext cx="3191256" cy="914400"/>
          </a:xfrm>
          <a:prstGeom prst="rect">
            <a:avLst/>
          </a:prstGeom>
          <a:noFill/>
          <a:ln/>
        </p:spPr>
        <p:txBody>
          <a:bodyPr wrap="square" lIns="254" tIns="254" rIns="254" bIns="254" rtlCol="0" anchor="ctr"/>
          <a:lstStyle/>
          <a:p>
            <a:pPr indent="0" marL="0">
              <a:buNone/>
            </a:pPr>
            <a:r>
              <a:rPr lang="en-US" sz="1120" dirty="0">
                <a:solidFill>
                  <a:srgbClr val="394B5E"/>
                </a:solidFill>
              </a:rPr>
              <a:t>How many police-recorded injury crashes happened in a place or period.</a:t>
            </a:r>
            <a:endParaRPr lang="en-US" sz="1120" dirty="0"/>
          </a:p>
        </p:txBody>
      </p:sp>
      <p:sp>
        <p:nvSpPr>
          <p:cNvPr id="9" name="Shape 7"/>
          <p:cNvSpPr/>
          <p:nvPr/>
        </p:nvSpPr>
        <p:spPr>
          <a:xfrm>
            <a:off x="4343400" y="1417320"/>
            <a:ext cx="3520440" cy="1554480"/>
          </a:xfrm>
          <a:prstGeom prst="roundRect">
            <a:avLst>
              <a:gd name="adj" fmla="val 4706"/>
            </a:avLst>
          </a:prstGeom>
          <a:solidFill>
            <a:srgbClr val="F8F1DE"/>
          </a:solidFill>
          <a:ln w="12700">
            <a:solidFill>
              <a:srgbClr val="E3D39A"/>
            </a:solidFill>
            <a:prstDash val="solid"/>
          </a:ln>
        </p:spPr>
      </p:sp>
      <p:sp>
        <p:nvSpPr>
          <p:cNvPr id="10" name="Text 8"/>
          <p:cNvSpPr/>
          <p:nvPr/>
        </p:nvSpPr>
        <p:spPr>
          <a:xfrm>
            <a:off x="4507992" y="1563624"/>
            <a:ext cx="3191256" cy="256032"/>
          </a:xfrm>
          <a:prstGeom prst="rect">
            <a:avLst/>
          </a:prstGeom>
          <a:noFill/>
          <a:ln/>
        </p:spPr>
        <p:txBody>
          <a:bodyPr wrap="square" lIns="0" tIns="0" rIns="0" bIns="0" rtlCol="0" anchor="ctr"/>
          <a:lstStyle/>
          <a:p>
            <a:pPr indent="0" marL="0">
              <a:buNone/>
            </a:pPr>
            <a:r>
              <a:rPr lang="en-US" sz="1700" b="1" dirty="0">
                <a:solidFill>
                  <a:srgbClr val="D2A43C"/>
                </a:solidFill>
              </a:rPr>
              <a:t>Fatal-or-serious-injury count</a:t>
            </a:r>
            <a:endParaRPr lang="en-US" sz="1700" dirty="0"/>
          </a:p>
        </p:txBody>
      </p:sp>
      <p:sp>
        <p:nvSpPr>
          <p:cNvPr id="11" name="Text 9"/>
          <p:cNvSpPr/>
          <p:nvPr/>
        </p:nvSpPr>
        <p:spPr>
          <a:xfrm>
            <a:off x="4507992" y="1911096"/>
            <a:ext cx="3191256" cy="914400"/>
          </a:xfrm>
          <a:prstGeom prst="rect">
            <a:avLst/>
          </a:prstGeom>
          <a:noFill/>
          <a:ln/>
        </p:spPr>
        <p:txBody>
          <a:bodyPr wrap="square" lIns="254" tIns="254" rIns="254" bIns="254" rtlCol="0" anchor="ctr"/>
          <a:lstStyle/>
          <a:p>
            <a:pPr indent="0" marL="0">
              <a:buNone/>
            </a:pPr>
            <a:r>
              <a:rPr lang="en-US" sz="1120" dirty="0">
                <a:solidFill>
                  <a:srgbClr val="394B5E"/>
                </a:solidFill>
              </a:rPr>
              <a:t>How many of those recorded injury crashes involved death or serious injury.</a:t>
            </a:r>
            <a:endParaRPr lang="en-US" sz="1120" dirty="0"/>
          </a:p>
        </p:txBody>
      </p:sp>
      <p:sp>
        <p:nvSpPr>
          <p:cNvPr id="12" name="Shape 10"/>
          <p:cNvSpPr/>
          <p:nvPr/>
        </p:nvSpPr>
        <p:spPr>
          <a:xfrm>
            <a:off x="7955280" y="1417320"/>
            <a:ext cx="3520440" cy="1554480"/>
          </a:xfrm>
          <a:prstGeom prst="roundRect">
            <a:avLst>
              <a:gd name="adj" fmla="val 4706"/>
            </a:avLst>
          </a:prstGeom>
          <a:solidFill>
            <a:srgbClr val="F7E7E2"/>
          </a:solidFill>
          <a:ln w="12700">
            <a:solidFill>
              <a:srgbClr val="EAC2B8"/>
            </a:solidFill>
            <a:prstDash val="solid"/>
          </a:ln>
        </p:spPr>
      </p:sp>
      <p:sp>
        <p:nvSpPr>
          <p:cNvPr id="13" name="Text 11"/>
          <p:cNvSpPr/>
          <p:nvPr/>
        </p:nvSpPr>
        <p:spPr>
          <a:xfrm>
            <a:off x="8119872" y="1563624"/>
            <a:ext cx="3191256" cy="256032"/>
          </a:xfrm>
          <a:prstGeom prst="rect">
            <a:avLst/>
          </a:prstGeom>
          <a:noFill/>
          <a:ln/>
        </p:spPr>
        <p:txBody>
          <a:bodyPr wrap="square" lIns="0" tIns="0" rIns="0" bIns="0" rtlCol="0" anchor="ctr"/>
          <a:lstStyle/>
          <a:p>
            <a:pPr indent="0" marL="0">
              <a:buNone/>
            </a:pPr>
            <a:r>
              <a:rPr lang="en-US" sz="1700" b="1" dirty="0">
                <a:solidFill>
                  <a:srgbClr val="C9523C"/>
                </a:solidFill>
              </a:rPr>
              <a:t>Fatal-or-serious-injury share</a:t>
            </a:r>
            <a:endParaRPr lang="en-US" sz="1700" dirty="0"/>
          </a:p>
        </p:txBody>
      </p:sp>
      <p:sp>
        <p:nvSpPr>
          <p:cNvPr id="14" name="Text 12"/>
          <p:cNvSpPr/>
          <p:nvPr/>
        </p:nvSpPr>
        <p:spPr>
          <a:xfrm>
            <a:off x="8119872" y="1911096"/>
            <a:ext cx="3191256" cy="914400"/>
          </a:xfrm>
          <a:prstGeom prst="rect">
            <a:avLst/>
          </a:prstGeom>
          <a:noFill/>
          <a:ln/>
        </p:spPr>
        <p:txBody>
          <a:bodyPr wrap="square" lIns="254" tIns="254" rIns="254" bIns="254" rtlCol="0" anchor="ctr"/>
          <a:lstStyle/>
          <a:p>
            <a:pPr indent="0" marL="0">
              <a:buNone/>
            </a:pPr>
            <a:r>
              <a:rPr lang="en-US" sz="1120" dirty="0">
                <a:solidFill>
                  <a:srgbClr val="394B5E"/>
                </a:solidFill>
              </a:rPr>
              <a:t>The severe share of recorded injury crashes. Useful, but not the same as risk per trip, per mile or per vehicle-mile.</a:t>
            </a:r>
            <a:endParaRPr lang="en-US" sz="1120" dirty="0"/>
          </a:p>
        </p:txBody>
      </p:sp>
      <p:sp>
        <p:nvSpPr>
          <p:cNvPr id="15" name="Shape 13"/>
          <p:cNvSpPr/>
          <p:nvPr/>
        </p:nvSpPr>
        <p:spPr>
          <a:xfrm>
            <a:off x="868680" y="3611880"/>
            <a:ext cx="10469880" cy="1737360"/>
          </a:xfrm>
          <a:prstGeom prst="roundRect">
            <a:avLst>
              <a:gd name="adj" fmla="val 4211"/>
            </a:avLst>
          </a:prstGeom>
          <a:solidFill>
            <a:srgbClr val="FFFFFF"/>
          </a:solidFill>
          <a:ln w="12700">
            <a:solidFill>
              <a:srgbClr val="D8D1C6"/>
            </a:solidFill>
            <a:prstDash val="solid"/>
          </a:ln>
        </p:spPr>
      </p:sp>
      <p:sp>
        <p:nvSpPr>
          <p:cNvPr id="16" name="Text 14"/>
          <p:cNvSpPr/>
          <p:nvPr/>
        </p:nvSpPr>
        <p:spPr>
          <a:xfrm>
            <a:off x="1033272" y="3758184"/>
            <a:ext cx="10140696" cy="256032"/>
          </a:xfrm>
          <a:prstGeom prst="rect">
            <a:avLst/>
          </a:prstGeom>
          <a:noFill/>
          <a:ln/>
        </p:spPr>
        <p:txBody>
          <a:bodyPr wrap="square" lIns="0" tIns="0" rIns="0" bIns="0" rtlCol="0" anchor="ctr"/>
          <a:lstStyle/>
          <a:p>
            <a:pPr indent="0" marL="0">
              <a:buNone/>
            </a:pPr>
            <a:r>
              <a:rPr lang="en-US" sz="1700" b="1" dirty="0">
                <a:solidFill>
                  <a:srgbClr val="0F2D4A"/>
                </a:solidFill>
              </a:rPr>
              <a:t>Why that matters</a:t>
            </a:r>
            <a:endParaRPr lang="en-US" sz="1700" dirty="0"/>
          </a:p>
        </p:txBody>
      </p:sp>
      <p:sp>
        <p:nvSpPr>
          <p:cNvPr id="17" name="Text 15"/>
          <p:cNvSpPr/>
          <p:nvPr/>
        </p:nvSpPr>
        <p:spPr>
          <a:xfrm>
            <a:off x="1033272" y="4105656"/>
            <a:ext cx="10140696" cy="1097280"/>
          </a:xfrm>
          <a:prstGeom prst="rect">
            <a:avLst/>
          </a:prstGeom>
          <a:noFill/>
          <a:ln/>
        </p:spPr>
        <p:txBody>
          <a:bodyPr wrap="square" lIns="254" tIns="254" rIns="254" bIns="254" rtlCol="0" anchor="ctr"/>
          <a:lstStyle/>
          <a:p>
            <a:pPr indent="0" marL="0">
              <a:buNone/>
            </a:pPr>
            <a:r>
              <a:rPr lang="en-US" sz="1120" dirty="0">
                <a:solidFill>
                  <a:srgbClr val="394B5E"/>
                </a:solidFill>
              </a:rPr>
              <a:t>A higher severe share could mean genuinely worse severe outcomes. But it could also mean fewer minor crashes while severe crashes stay unchanged. That is why share cannot settle the whole safety argument on its own.</a:t>
            </a:r>
            <a:endParaRPr lang="en-US" sz="1120" dirty="0"/>
          </a:p>
        </p:txBody>
      </p:sp>
      <p:sp>
        <p:nvSpPr>
          <p:cNvPr id="18" name="Shape 16"/>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9" name="Text 17"/>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This is why we use “fatal-or-serious-injury share” carefully: it is a clue about crash mix, not a full measure of exposure-adjusted risk.</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Low Traffic Neighbourhood test in plain English</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Why the simple before-and-after story was not enough.</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18</a:t>
            </a:r>
            <a:endParaRPr lang="en-US" sz="850" dirty="0"/>
          </a:p>
        </p:txBody>
      </p:sp>
      <p:sp>
        <p:nvSpPr>
          <p:cNvPr id="6" name="Shape 4"/>
          <p:cNvSpPr/>
          <p:nvPr/>
        </p:nvSpPr>
        <p:spPr>
          <a:xfrm>
            <a:off x="777240" y="1417320"/>
            <a:ext cx="3520440" cy="3474720"/>
          </a:xfrm>
          <a:prstGeom prst="roundRect">
            <a:avLst>
              <a:gd name="adj" fmla="val 2105"/>
            </a:avLst>
          </a:prstGeom>
          <a:solidFill>
            <a:srgbClr val="F7E7E2"/>
          </a:solidFill>
          <a:ln w="12700">
            <a:solidFill>
              <a:srgbClr val="EAC2B8"/>
            </a:solidFill>
            <a:prstDash val="solid"/>
          </a:ln>
        </p:spPr>
      </p:sp>
      <p:sp>
        <p:nvSpPr>
          <p:cNvPr id="7" name="Text 5"/>
          <p:cNvSpPr/>
          <p:nvPr/>
        </p:nvSpPr>
        <p:spPr>
          <a:xfrm>
            <a:off x="941832" y="1563624"/>
            <a:ext cx="3191256" cy="256032"/>
          </a:xfrm>
          <a:prstGeom prst="rect">
            <a:avLst/>
          </a:prstGeom>
          <a:noFill/>
          <a:ln/>
        </p:spPr>
        <p:txBody>
          <a:bodyPr wrap="square" lIns="0" tIns="0" rIns="0" bIns="0" rtlCol="0" anchor="ctr"/>
          <a:lstStyle/>
          <a:p>
            <a:pPr indent="0" marL="0">
              <a:buNone/>
            </a:pPr>
            <a:r>
              <a:rPr lang="en-US" sz="1700" b="1" dirty="0">
                <a:solidFill>
                  <a:srgbClr val="C9523C"/>
                </a:solidFill>
              </a:rPr>
              <a:t>Step 1 | What changed at first glance?</a:t>
            </a:r>
            <a:endParaRPr lang="en-US" sz="1700" dirty="0"/>
          </a:p>
        </p:txBody>
      </p:sp>
      <p:sp>
        <p:nvSpPr>
          <p:cNvPr id="8" name="Text 6"/>
          <p:cNvSpPr/>
          <p:nvPr/>
        </p:nvSpPr>
        <p:spPr>
          <a:xfrm>
            <a:off x="941832" y="1911096"/>
            <a:ext cx="3191256" cy="2834640"/>
          </a:xfrm>
          <a:prstGeom prst="rect">
            <a:avLst/>
          </a:prstGeom>
          <a:noFill/>
          <a:ln/>
        </p:spPr>
        <p:txBody>
          <a:bodyPr wrap="square" lIns="254" tIns="254" rIns="254" bIns="254" rtlCol="0" anchor="ctr"/>
          <a:lstStyle/>
          <a:p>
            <a:pPr indent="0" marL="0">
              <a:buNone/>
            </a:pPr>
            <a:r>
              <a:rPr lang="en-US" sz="1120" dirty="0">
                <a:solidFill>
                  <a:srgbClr val="394B5E"/>
                </a:solidFill>
              </a:rPr>
              <a:t>Start with the raw before-and-after change in recorded injury crashes. This is the easy headline number — but it can swing wildly.</a:t>
            </a:r>
            <a:endParaRPr lang="en-US" sz="1120" dirty="0"/>
          </a:p>
        </p:txBody>
      </p:sp>
      <p:sp>
        <p:nvSpPr>
          <p:cNvPr id="9" name="Shape 7"/>
          <p:cNvSpPr/>
          <p:nvPr/>
        </p:nvSpPr>
        <p:spPr>
          <a:xfrm>
            <a:off x="4343400" y="1417320"/>
            <a:ext cx="3520440" cy="3474720"/>
          </a:xfrm>
          <a:prstGeom prst="roundRect">
            <a:avLst>
              <a:gd name="adj" fmla="val 2105"/>
            </a:avLst>
          </a:prstGeom>
          <a:solidFill>
            <a:srgbClr val="F8F1DE"/>
          </a:solidFill>
          <a:ln w="12700">
            <a:solidFill>
              <a:srgbClr val="E3D39A"/>
            </a:solidFill>
            <a:prstDash val="solid"/>
          </a:ln>
        </p:spPr>
      </p:sp>
      <p:sp>
        <p:nvSpPr>
          <p:cNvPr id="10" name="Text 8"/>
          <p:cNvSpPr/>
          <p:nvPr/>
        </p:nvSpPr>
        <p:spPr>
          <a:xfrm>
            <a:off x="4507992" y="1563624"/>
            <a:ext cx="3191256" cy="256032"/>
          </a:xfrm>
          <a:prstGeom prst="rect">
            <a:avLst/>
          </a:prstGeom>
          <a:noFill/>
          <a:ln/>
        </p:spPr>
        <p:txBody>
          <a:bodyPr wrap="square" lIns="0" tIns="0" rIns="0" bIns="0" rtlCol="0" anchor="ctr"/>
          <a:lstStyle/>
          <a:p>
            <a:pPr indent="0" marL="0">
              <a:buNone/>
            </a:pPr>
            <a:r>
              <a:rPr lang="en-US" sz="1700" b="1" dirty="0">
                <a:solidFill>
                  <a:srgbClr val="D2A43C"/>
                </a:solidFill>
              </a:rPr>
              <a:t>Step 2 | Was the “before” period just unusually bad?</a:t>
            </a:r>
            <a:endParaRPr lang="en-US" sz="1700" dirty="0"/>
          </a:p>
        </p:txBody>
      </p:sp>
      <p:sp>
        <p:nvSpPr>
          <p:cNvPr id="11" name="Text 9"/>
          <p:cNvSpPr/>
          <p:nvPr/>
        </p:nvSpPr>
        <p:spPr>
          <a:xfrm>
            <a:off x="4507992" y="1911096"/>
            <a:ext cx="3191256" cy="2834640"/>
          </a:xfrm>
          <a:prstGeom prst="rect">
            <a:avLst/>
          </a:prstGeom>
          <a:noFill/>
          <a:ln/>
        </p:spPr>
        <p:txBody>
          <a:bodyPr wrap="square" lIns="254" tIns="254" rIns="254" bIns="254" rtlCol="0" anchor="ctr"/>
          <a:lstStyle/>
          <a:p>
            <a:pPr indent="0" marL="0">
              <a:buNone/>
            </a:pPr>
            <a:r>
              <a:rPr lang="en-US" sz="1120" dirty="0">
                <a:solidFill>
                  <a:srgbClr val="394B5E"/>
                </a:solidFill>
              </a:rPr>
              <a:t>Correct for the possibility that the pre-period was a temporary bad spike that would have improved anyway. That is the regression-to-the-mean step.</a:t>
            </a:r>
            <a:endParaRPr lang="en-US" sz="1120" dirty="0"/>
          </a:p>
        </p:txBody>
      </p:sp>
      <p:sp>
        <p:nvSpPr>
          <p:cNvPr id="12" name="Shape 10"/>
          <p:cNvSpPr/>
          <p:nvPr/>
        </p:nvSpPr>
        <p:spPr>
          <a:xfrm>
            <a:off x="7909560" y="1417320"/>
            <a:ext cx="3520440" cy="3474720"/>
          </a:xfrm>
          <a:prstGeom prst="roundRect">
            <a:avLst>
              <a:gd name="adj" fmla="val 2105"/>
            </a:avLst>
          </a:prstGeom>
          <a:solidFill>
            <a:srgbClr val="E8F3EB"/>
          </a:solidFill>
          <a:ln w="12700">
            <a:solidFill>
              <a:srgbClr val="C8DECF"/>
            </a:solidFill>
            <a:prstDash val="solid"/>
          </a:ln>
        </p:spPr>
      </p:sp>
      <p:sp>
        <p:nvSpPr>
          <p:cNvPr id="13" name="Text 11"/>
          <p:cNvSpPr/>
          <p:nvPr/>
        </p:nvSpPr>
        <p:spPr>
          <a:xfrm>
            <a:off x="8074152" y="1563624"/>
            <a:ext cx="3191256" cy="256032"/>
          </a:xfrm>
          <a:prstGeom prst="rect">
            <a:avLst/>
          </a:prstGeom>
          <a:noFill/>
          <a:ln/>
        </p:spPr>
        <p:txBody>
          <a:bodyPr wrap="square" lIns="0" tIns="0" rIns="0" bIns="0" rtlCol="0" anchor="ctr"/>
          <a:lstStyle/>
          <a:p>
            <a:pPr indent="0" marL="0">
              <a:buNone/>
            </a:pPr>
            <a:r>
              <a:rPr lang="en-US" sz="1700" b="1" dirty="0">
                <a:solidFill>
                  <a:srgbClr val="4A9660"/>
                </a:solidFill>
              </a:rPr>
              <a:t>Step 3 | Did the change happen inside the area itself?</a:t>
            </a:r>
            <a:endParaRPr lang="en-US" sz="1700" dirty="0"/>
          </a:p>
        </p:txBody>
      </p:sp>
      <p:sp>
        <p:nvSpPr>
          <p:cNvPr id="14" name="Text 12"/>
          <p:cNvSpPr/>
          <p:nvPr/>
        </p:nvSpPr>
        <p:spPr>
          <a:xfrm>
            <a:off x="8074152" y="1911096"/>
            <a:ext cx="3191256" cy="2834640"/>
          </a:xfrm>
          <a:prstGeom prst="rect">
            <a:avLst/>
          </a:prstGeom>
          <a:noFill/>
          <a:ln/>
        </p:spPr>
        <p:txBody>
          <a:bodyPr wrap="square" lIns="254" tIns="254" rIns="254" bIns="254" rtlCol="0" anchor="ctr"/>
          <a:lstStyle/>
          <a:p>
            <a:pPr indent="0" marL="0">
              <a:buNone/>
            </a:pPr>
            <a:r>
              <a:rPr lang="en-US" sz="1120" dirty="0">
                <a:solidFill>
                  <a:srgbClr val="394B5E"/>
                </a:solidFill>
              </a:rPr>
              <a:t>Compare roads inside the scheme with nearby roads and the rest of the borough. That helps separate an inside-area effect from a broader trend.</a:t>
            </a:r>
            <a:endParaRPr lang="en-US" sz="1120" dirty="0"/>
          </a:p>
        </p:txBody>
      </p:sp>
      <p:sp>
        <p:nvSpPr>
          <p:cNvPr id="15" name="Shape 13"/>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6" name="Text 14"/>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Result in plain English: only London Fields still showed a clear inside-area reduction after the full set of checks.</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how the 20mph test worked</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This was a comparison of existing settings, not a clean policy-before-and-after experiment.</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19</a:t>
            </a:r>
            <a:endParaRPr lang="en-US" sz="850" dirty="0"/>
          </a:p>
        </p:txBody>
      </p:sp>
      <p:sp>
        <p:nvSpPr>
          <p:cNvPr id="6" name="Shape 4"/>
          <p:cNvSpPr/>
          <p:nvPr/>
        </p:nvSpPr>
        <p:spPr>
          <a:xfrm>
            <a:off x="777240" y="1417320"/>
            <a:ext cx="5257800" cy="3611880"/>
          </a:xfrm>
          <a:prstGeom prst="roundRect">
            <a:avLst>
              <a:gd name="adj" fmla="val 2025"/>
            </a:avLst>
          </a:prstGeom>
          <a:solidFill>
            <a:srgbClr val="F7E7E2"/>
          </a:solidFill>
          <a:ln w="12700">
            <a:solidFill>
              <a:srgbClr val="EAC2B8"/>
            </a:solidFill>
            <a:prstDash val="solid"/>
          </a:ln>
        </p:spPr>
      </p:sp>
      <p:sp>
        <p:nvSpPr>
          <p:cNvPr id="7" name="Text 5"/>
          <p:cNvSpPr/>
          <p:nvPr/>
        </p:nvSpPr>
        <p:spPr>
          <a:xfrm>
            <a:off x="941832" y="1563624"/>
            <a:ext cx="4928616" cy="256032"/>
          </a:xfrm>
          <a:prstGeom prst="rect">
            <a:avLst/>
          </a:prstGeom>
          <a:noFill/>
          <a:ln/>
        </p:spPr>
        <p:txBody>
          <a:bodyPr wrap="square" lIns="0" tIns="0" rIns="0" bIns="0" rtlCol="0" anchor="ctr"/>
          <a:lstStyle/>
          <a:p>
            <a:pPr indent="0" marL="0">
              <a:buNone/>
            </a:pPr>
            <a:r>
              <a:rPr lang="en-US" sz="1700" b="1" dirty="0">
                <a:solidFill>
                  <a:srgbClr val="C9523C"/>
                </a:solidFill>
              </a:rPr>
              <a:t>What we checked</a:t>
            </a:r>
            <a:endParaRPr lang="en-US" sz="1700" dirty="0"/>
          </a:p>
        </p:txBody>
      </p:sp>
      <p:sp>
        <p:nvSpPr>
          <p:cNvPr id="8" name="Text 6"/>
          <p:cNvSpPr/>
          <p:nvPr/>
        </p:nvSpPr>
        <p:spPr>
          <a:xfrm>
            <a:off x="941832" y="1911096"/>
            <a:ext cx="4928616" cy="2971800"/>
          </a:xfrm>
          <a:prstGeom prst="rect">
            <a:avLst/>
          </a:prstGeom>
          <a:noFill/>
          <a:ln/>
        </p:spPr>
        <p:txBody>
          <a:bodyPr wrap="square" lIns="254" tIns="254" rIns="254" bIns="254" rtlCol="0" anchor="ctr"/>
          <a:lstStyle/>
          <a:p>
            <a:pPr indent="0" marL="0">
              <a:buNone/>
            </a:pPr>
            <a:r>
              <a:rPr lang="en-US" sz="1120" dirty="0">
                <a:solidFill>
                  <a:srgbClr val="394B5E"/>
                </a:solidFill>
              </a:rPr>
              <a:t>1. Broad borough comparison</a:t>
            </a:r>
            <a:endParaRPr lang="en-US" sz="1120" dirty="0"/>
          </a:p>
          <a:p>
            <a:pPr indent="0" marL="0">
              <a:buNone/>
            </a:pPr>
            <a:r>
              <a:rPr lang="en-US" sz="1120" dirty="0">
                <a:solidFill>
                  <a:srgbClr val="394B5E"/>
                </a:solidFill>
              </a:rPr>
              <a:t>2. Severe-crash likelihood check</a:t>
            </a:r>
            <a:endParaRPr lang="en-US" sz="1120" dirty="0"/>
          </a:p>
          <a:p>
            <a:pPr indent="0" marL="0">
              <a:buNone/>
            </a:pPr>
            <a:r>
              <a:rPr lang="en-US" sz="1120" dirty="0">
                <a:solidFill>
                  <a:srgbClr val="394B5E"/>
                </a:solidFill>
              </a:rPr>
              <a:t>3. Road-setting split</a:t>
            </a:r>
            <a:endParaRPr lang="en-US" sz="1120" dirty="0"/>
          </a:p>
          <a:p>
            <a:pPr indent="0" marL="0">
              <a:buNone/>
            </a:pPr>
            <a:r>
              <a:rPr lang="en-US" sz="1120" dirty="0">
                <a:solidFill>
                  <a:srgbClr val="394B5E"/>
                </a:solidFill>
              </a:rPr>
              <a:t>4. Boundary comparison</a:t>
            </a:r>
            <a:endParaRPr lang="en-US" sz="1120" dirty="0"/>
          </a:p>
          <a:p>
            <a:pPr indent="0" marL="0">
              <a:buNone/>
            </a:pPr>
            <a:r>
              <a:rPr lang="en-US" sz="1120" dirty="0">
                <a:solidFill>
                  <a:srgbClr val="394B5E"/>
                </a:solidFill>
              </a:rPr>
              <a:t>5. 14-setting check with multiple-comparison correction</a:t>
            </a:r>
            <a:endParaRPr lang="en-US" sz="1120" dirty="0"/>
          </a:p>
        </p:txBody>
      </p:sp>
      <p:sp>
        <p:nvSpPr>
          <p:cNvPr id="9" name="Shape 7"/>
          <p:cNvSpPr/>
          <p:nvPr/>
        </p:nvSpPr>
        <p:spPr>
          <a:xfrm>
            <a:off x="6217920" y="1417320"/>
            <a:ext cx="5212080" cy="1600200"/>
          </a:xfrm>
          <a:prstGeom prst="roundRect">
            <a:avLst>
              <a:gd name="adj" fmla="val 4571"/>
            </a:avLst>
          </a:prstGeom>
          <a:solidFill>
            <a:srgbClr val="E8F3EB"/>
          </a:solidFill>
          <a:ln w="12700">
            <a:solidFill>
              <a:srgbClr val="C8DECF"/>
            </a:solidFill>
            <a:prstDash val="solid"/>
          </a:ln>
        </p:spPr>
      </p:sp>
      <p:sp>
        <p:nvSpPr>
          <p:cNvPr id="10" name="Text 8"/>
          <p:cNvSpPr/>
          <p:nvPr/>
        </p:nvSpPr>
        <p:spPr>
          <a:xfrm>
            <a:off x="6382512" y="1563624"/>
            <a:ext cx="4882896" cy="256032"/>
          </a:xfrm>
          <a:prstGeom prst="rect">
            <a:avLst/>
          </a:prstGeom>
          <a:noFill/>
          <a:ln/>
        </p:spPr>
        <p:txBody>
          <a:bodyPr wrap="square" lIns="0" tIns="0" rIns="0" bIns="0" rtlCol="0" anchor="ctr"/>
          <a:lstStyle/>
          <a:p>
            <a:pPr indent="0" marL="0">
              <a:buNone/>
            </a:pPr>
            <a:r>
              <a:rPr lang="en-US" sz="1700" b="1" dirty="0">
                <a:solidFill>
                  <a:srgbClr val="4A9660"/>
                </a:solidFill>
              </a:rPr>
              <a:t>What this can say</a:t>
            </a:r>
            <a:endParaRPr lang="en-US" sz="1700" dirty="0"/>
          </a:p>
        </p:txBody>
      </p:sp>
      <p:sp>
        <p:nvSpPr>
          <p:cNvPr id="11" name="Text 9"/>
          <p:cNvSpPr/>
          <p:nvPr/>
        </p:nvSpPr>
        <p:spPr>
          <a:xfrm>
            <a:off x="6382512" y="1911096"/>
            <a:ext cx="4882896" cy="960120"/>
          </a:xfrm>
          <a:prstGeom prst="rect">
            <a:avLst/>
          </a:prstGeom>
          <a:noFill/>
          <a:ln/>
        </p:spPr>
        <p:txBody>
          <a:bodyPr wrap="square" lIns="254" tIns="254" rIns="254" bIns="254" rtlCol="0" anchor="ctr"/>
          <a:lstStyle/>
          <a:p>
            <a:pPr indent="0" marL="0">
              <a:buNone/>
            </a:pPr>
            <a:r>
              <a:rPr lang="en-US" sz="1120" dirty="0">
                <a:solidFill>
                  <a:srgbClr val="394B5E"/>
                </a:solidFill>
              </a:rPr>
              <a:t>It can show where 20mph roads looked better or worse in this sample once similar contexts were compared more carefully.</a:t>
            </a:r>
            <a:endParaRPr lang="en-US" sz="1120" dirty="0"/>
          </a:p>
        </p:txBody>
      </p:sp>
      <p:sp>
        <p:nvSpPr>
          <p:cNvPr id="12" name="Shape 10"/>
          <p:cNvSpPr/>
          <p:nvPr/>
        </p:nvSpPr>
        <p:spPr>
          <a:xfrm>
            <a:off x="6217920" y="3246120"/>
            <a:ext cx="5212080" cy="1783080"/>
          </a:xfrm>
          <a:prstGeom prst="roundRect">
            <a:avLst>
              <a:gd name="adj" fmla="val 4103"/>
            </a:avLst>
          </a:prstGeom>
          <a:solidFill>
            <a:srgbClr val="F8F1DE"/>
          </a:solidFill>
          <a:ln w="12700">
            <a:solidFill>
              <a:srgbClr val="E3D39A"/>
            </a:solidFill>
            <a:prstDash val="solid"/>
          </a:ln>
        </p:spPr>
      </p:sp>
      <p:sp>
        <p:nvSpPr>
          <p:cNvPr id="13" name="Text 11"/>
          <p:cNvSpPr/>
          <p:nvPr/>
        </p:nvSpPr>
        <p:spPr>
          <a:xfrm>
            <a:off x="6382512" y="3392424"/>
            <a:ext cx="4882896" cy="256032"/>
          </a:xfrm>
          <a:prstGeom prst="rect">
            <a:avLst/>
          </a:prstGeom>
          <a:noFill/>
          <a:ln/>
        </p:spPr>
        <p:txBody>
          <a:bodyPr wrap="square" lIns="0" tIns="0" rIns="0" bIns="0" rtlCol="0" anchor="ctr"/>
          <a:lstStyle/>
          <a:p>
            <a:pPr indent="0" marL="0">
              <a:buNone/>
            </a:pPr>
            <a:r>
              <a:rPr lang="en-US" sz="1700" b="1" dirty="0">
                <a:solidFill>
                  <a:srgbClr val="D2A43C"/>
                </a:solidFill>
              </a:rPr>
              <a:t>What this cannot say</a:t>
            </a:r>
            <a:endParaRPr lang="en-US" sz="1700" dirty="0"/>
          </a:p>
        </p:txBody>
      </p:sp>
      <p:sp>
        <p:nvSpPr>
          <p:cNvPr id="14" name="Text 12"/>
          <p:cNvSpPr/>
          <p:nvPr/>
        </p:nvSpPr>
        <p:spPr>
          <a:xfrm>
            <a:off x="6382512" y="3739896"/>
            <a:ext cx="4882896" cy="1143000"/>
          </a:xfrm>
          <a:prstGeom prst="rect">
            <a:avLst/>
          </a:prstGeom>
          <a:noFill/>
          <a:ln/>
        </p:spPr>
        <p:txBody>
          <a:bodyPr wrap="square" lIns="254" tIns="254" rIns="254" bIns="254" rtlCol="0" anchor="ctr"/>
          <a:lstStyle/>
          <a:p>
            <a:pPr indent="0" marL="0">
              <a:buNone/>
            </a:pPr>
            <a:r>
              <a:rPr lang="en-US" sz="1120" dirty="0">
                <a:solidFill>
                  <a:srgbClr val="394B5E"/>
                </a:solidFill>
              </a:rPr>
              <a:t>It cannot tell us cleanly what would happen if a road newly changed from 30mph to 20mph, because the borough-wide regime was already in place before the study window.</a:t>
            </a:r>
            <a:endParaRPr lang="en-US" sz="1120" dirty="0"/>
          </a:p>
        </p:txBody>
      </p:sp>
      <p:sp>
        <p:nvSpPr>
          <p:cNvPr id="15" name="Shape 13"/>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6" name="Text 14"/>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Main technical takeaway: none of the 14 tested settings showed a robust beneficial signal after correction.</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Start with a simple question</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Should a quiet local street and a strategic through-route really be treated the same way?</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2</a:t>
            </a:r>
            <a:endParaRPr lang="en-US" sz="850" dirty="0"/>
          </a:p>
        </p:txBody>
      </p:sp>
      <p:pic>
        <p:nvPicPr>
          <p:cNvPr id="6" name="Image 0" descr="/mnt/data/user-JXgpP7rQPGimr269PTTWrEOx/8e62baa480574d209020e131e75a293a/mnt/data/residential_photo.jpg">    </p:cNvPr>
          <p:cNvPicPr>
            <a:picLocks noChangeAspect="1"/>
          </p:cNvPicPr>
          <p:nvPr/>
        </p:nvPicPr>
        <p:blipFill>
          <a:blip r:embed="rId1"/>
          <a:srcRect l="9463" r="9463" t="0" b="0"/>
          <a:stretch/>
        </p:blipFill>
        <p:spPr>
          <a:xfrm>
            <a:off x="502920" y="1188720"/>
            <a:ext cx="5440680" cy="4480560"/>
          </a:xfrm>
          <a:prstGeom prst="rect">
            <a:avLst/>
          </a:prstGeom>
        </p:spPr>
      </p:pic>
      <p:sp>
        <p:nvSpPr>
          <p:cNvPr id="7" name="Shape 4"/>
          <p:cNvSpPr/>
          <p:nvPr/>
        </p:nvSpPr>
        <p:spPr>
          <a:xfrm>
            <a:off x="612648" y="1298448"/>
            <a:ext cx="1417320" cy="292608"/>
          </a:xfrm>
          <a:prstGeom prst="roundRect">
            <a:avLst>
              <a:gd name="adj" fmla="val 15625"/>
            </a:avLst>
          </a:prstGeom>
          <a:solidFill>
            <a:srgbClr val="12331C">
              <a:alpha val="75000"/>
            </a:srgbClr>
          </a:solidFill>
          <a:ln w="12700">
            <a:solidFill>
              <a:srgbClr val="12331C">
                <a:alpha val="0"/>
              </a:srgbClr>
            </a:solidFill>
            <a:prstDash val="solid"/>
          </a:ln>
        </p:spPr>
      </p:sp>
      <p:sp>
        <p:nvSpPr>
          <p:cNvPr id="8" name="Text 5"/>
          <p:cNvSpPr/>
          <p:nvPr/>
        </p:nvSpPr>
        <p:spPr>
          <a:xfrm>
            <a:off x="704088" y="1353312"/>
            <a:ext cx="1234440" cy="146304"/>
          </a:xfrm>
          <a:prstGeom prst="rect">
            <a:avLst/>
          </a:prstGeom>
          <a:noFill/>
          <a:ln/>
        </p:spPr>
        <p:txBody>
          <a:bodyPr wrap="square" lIns="0" tIns="0" rIns="0" bIns="0" rtlCol="0" anchor="ctr"/>
          <a:lstStyle/>
          <a:p>
            <a:pPr indent="0" marL="0">
              <a:buNone/>
            </a:pPr>
            <a:r>
              <a:rPr lang="en-US" sz="1000" b="1" dirty="0">
                <a:solidFill>
                  <a:srgbClr val="FFFFFF"/>
                </a:solidFill>
              </a:rPr>
              <a:t>Quiet local street</a:t>
            </a:r>
            <a:endParaRPr lang="en-US" sz="1000" dirty="0"/>
          </a:p>
        </p:txBody>
      </p:sp>
      <p:pic>
        <p:nvPicPr>
          <p:cNvPr id="9" name="Image 1" descr="/mnt/data/user-JXgpP7rQPGimr269PTTWrEOx/8e62baa480574d209020e131e75a293a/mnt/data/traffic_photo.jpg">    </p:cNvPr>
          <p:cNvPicPr>
            <a:picLocks noChangeAspect="1"/>
          </p:cNvPicPr>
          <p:nvPr/>
        </p:nvPicPr>
        <p:blipFill>
          <a:blip r:embed="rId2"/>
          <a:srcRect l="9463" r="9463" t="0" b="0"/>
          <a:stretch/>
        </p:blipFill>
        <p:spPr>
          <a:xfrm>
            <a:off x="6245352" y="1188720"/>
            <a:ext cx="5440680" cy="4480560"/>
          </a:xfrm>
          <a:prstGeom prst="rect">
            <a:avLst/>
          </a:prstGeom>
        </p:spPr>
      </p:pic>
      <p:sp>
        <p:nvSpPr>
          <p:cNvPr id="10" name="Shape 6"/>
          <p:cNvSpPr/>
          <p:nvPr/>
        </p:nvSpPr>
        <p:spPr>
          <a:xfrm>
            <a:off x="6355080" y="1298448"/>
            <a:ext cx="1417320" cy="292608"/>
          </a:xfrm>
          <a:prstGeom prst="roundRect">
            <a:avLst>
              <a:gd name="adj" fmla="val 15625"/>
            </a:avLst>
          </a:prstGeom>
          <a:solidFill>
            <a:srgbClr val="4A1616">
              <a:alpha val="72000"/>
            </a:srgbClr>
          </a:solidFill>
          <a:ln w="12700">
            <a:solidFill>
              <a:srgbClr val="4A1616">
                <a:alpha val="0"/>
              </a:srgbClr>
            </a:solidFill>
            <a:prstDash val="solid"/>
          </a:ln>
        </p:spPr>
      </p:sp>
      <p:sp>
        <p:nvSpPr>
          <p:cNvPr id="11" name="Text 7"/>
          <p:cNvSpPr/>
          <p:nvPr/>
        </p:nvSpPr>
        <p:spPr>
          <a:xfrm>
            <a:off x="6446520" y="1353312"/>
            <a:ext cx="1234440" cy="146304"/>
          </a:xfrm>
          <a:prstGeom prst="rect">
            <a:avLst/>
          </a:prstGeom>
          <a:noFill/>
          <a:ln/>
        </p:spPr>
        <p:txBody>
          <a:bodyPr wrap="square" lIns="0" tIns="0" rIns="0" bIns="0" rtlCol="0" anchor="ctr"/>
          <a:lstStyle/>
          <a:p>
            <a:pPr indent="0" marL="0">
              <a:buNone/>
            </a:pPr>
            <a:r>
              <a:rPr lang="en-US" sz="1000" b="1" dirty="0">
                <a:solidFill>
                  <a:srgbClr val="FFFFFF"/>
                </a:solidFill>
              </a:rPr>
              <a:t>Strategic route</a:t>
            </a:r>
            <a:endParaRPr lang="en-US" sz="1000" dirty="0"/>
          </a:p>
        </p:txBody>
      </p:sp>
      <p:sp>
        <p:nvSpPr>
          <p:cNvPr id="12" name="Shape 8"/>
          <p:cNvSpPr/>
          <p:nvPr/>
        </p:nvSpPr>
        <p:spPr>
          <a:xfrm>
            <a:off x="502920" y="5074920"/>
            <a:ext cx="5440680" cy="640080"/>
          </a:xfrm>
          <a:prstGeom prst="rect">
            <a:avLst/>
          </a:prstGeom>
          <a:solidFill>
            <a:srgbClr val="FFFFFF">
              <a:alpha val="84000"/>
            </a:srgbClr>
          </a:solidFill>
          <a:ln w="12700">
            <a:solidFill>
              <a:srgbClr val="FFFFFF">
                <a:alpha val="0"/>
              </a:srgbClr>
            </a:solidFill>
            <a:prstDash val="solid"/>
          </a:ln>
        </p:spPr>
      </p:sp>
      <p:sp>
        <p:nvSpPr>
          <p:cNvPr id="13" name="Text 9"/>
          <p:cNvSpPr/>
          <p:nvPr/>
        </p:nvSpPr>
        <p:spPr>
          <a:xfrm>
            <a:off x="749808" y="5184648"/>
            <a:ext cx="4846320" cy="411480"/>
          </a:xfrm>
          <a:prstGeom prst="rect">
            <a:avLst/>
          </a:prstGeom>
          <a:noFill/>
          <a:ln/>
        </p:spPr>
        <p:txBody>
          <a:bodyPr wrap="square" lIns="254" tIns="254" rIns="254" bIns="254" rtlCol="0" anchor="t"/>
          <a:lstStyle/>
          <a:p>
            <a:pPr indent="0" marL="0">
              <a:buNone/>
            </a:pPr>
            <a:r>
              <a:rPr lang="en-US" sz="1110" b="1" dirty="0">
                <a:solidFill>
                  <a:srgbClr val="4A9660"/>
                </a:solidFill>
              </a:rPr>
              <a:t>● </a:t>
            </a:r>
            <a:pPr indent="0" marL="0">
              <a:buNone/>
            </a:pPr>
            <a:r>
              <a:rPr lang="en-US" sz="1110" dirty="0">
                <a:solidFill>
                  <a:srgbClr val="394B5E"/>
                </a:solidFill>
              </a:rPr>
              <a:t>homes and schools nearby</a:t>
            </a:r>
            <a:pPr indent="0" marL="0">
              <a:buNone/>
            </a:pPr>
            <a:r>
              <a:rPr lang="en-US" sz="1110" dirty="0">
                <a:solidFill>
                  <a:srgbClr val="000000"/>
                </a:solidFill>
              </a:rPr>
              <a:t>
</a:t>
            </a:r>
            <a:pPr indent="0" marL="0">
              <a:buNone/>
            </a:pPr>
            <a:r>
              <a:rPr lang="en-US" sz="1110" b="1" dirty="0">
                <a:solidFill>
                  <a:srgbClr val="4A9660"/>
                </a:solidFill>
              </a:rPr>
              <a:t>● </a:t>
            </a:r>
            <a:pPr indent="0" marL="0">
              <a:buNone/>
            </a:pPr>
            <a:r>
              <a:rPr lang="en-US" sz="1110" dirty="0">
                <a:solidFill>
                  <a:srgbClr val="394B5E"/>
                </a:solidFill>
              </a:rPr>
              <a:t>local access matters most</a:t>
            </a:r>
            <a:pPr indent="0" marL="0">
              <a:buNone/>
            </a:pPr>
            <a:r>
              <a:rPr lang="en-US" sz="1110" dirty="0">
                <a:solidFill>
                  <a:srgbClr val="000000"/>
                </a:solidFill>
              </a:rPr>
              <a:t>
</a:t>
            </a:r>
            <a:pPr indent="0" marL="0">
              <a:buNone/>
            </a:pPr>
            <a:r>
              <a:rPr lang="en-US" sz="1110" b="1" dirty="0">
                <a:solidFill>
                  <a:srgbClr val="4A9660"/>
                </a:solidFill>
              </a:rPr>
              <a:t>● </a:t>
            </a:r>
            <a:pPr indent="0" marL="0">
              <a:buNone/>
            </a:pPr>
            <a:r>
              <a:rPr lang="en-US" sz="1110" dirty="0">
                <a:solidFill>
                  <a:srgbClr val="394B5E"/>
                </a:solidFill>
              </a:rPr>
              <a:t>roads already tend to feel slow</a:t>
            </a:r>
            <a:endParaRPr lang="en-US" sz="1110" dirty="0"/>
          </a:p>
        </p:txBody>
      </p:sp>
      <p:sp>
        <p:nvSpPr>
          <p:cNvPr id="14" name="Shape 10"/>
          <p:cNvSpPr/>
          <p:nvPr/>
        </p:nvSpPr>
        <p:spPr>
          <a:xfrm>
            <a:off x="6245352" y="5074920"/>
            <a:ext cx="5440680" cy="640080"/>
          </a:xfrm>
          <a:prstGeom prst="rect">
            <a:avLst/>
          </a:prstGeom>
          <a:solidFill>
            <a:srgbClr val="FFFFFF">
              <a:alpha val="84000"/>
            </a:srgbClr>
          </a:solidFill>
          <a:ln w="12700">
            <a:solidFill>
              <a:srgbClr val="FFFFFF">
                <a:alpha val="0"/>
              </a:srgbClr>
            </a:solidFill>
            <a:prstDash val="solid"/>
          </a:ln>
        </p:spPr>
      </p:sp>
      <p:sp>
        <p:nvSpPr>
          <p:cNvPr id="15" name="Text 11"/>
          <p:cNvSpPr/>
          <p:nvPr/>
        </p:nvSpPr>
        <p:spPr>
          <a:xfrm>
            <a:off x="6473952" y="5184648"/>
            <a:ext cx="4983480" cy="411480"/>
          </a:xfrm>
          <a:prstGeom prst="rect">
            <a:avLst/>
          </a:prstGeom>
          <a:noFill/>
          <a:ln/>
        </p:spPr>
        <p:txBody>
          <a:bodyPr wrap="square" lIns="254" tIns="254" rIns="254" bIns="254" rtlCol="0" anchor="t"/>
          <a:lstStyle/>
          <a:p>
            <a:pPr indent="0" marL="0">
              <a:buNone/>
            </a:pPr>
            <a:r>
              <a:rPr lang="en-US" sz="1110" b="1" dirty="0">
                <a:solidFill>
                  <a:srgbClr val="C9523C"/>
                </a:solidFill>
              </a:rPr>
              <a:t>● </a:t>
            </a:r>
            <a:pPr indent="0" marL="0">
              <a:buNone/>
            </a:pPr>
            <a:r>
              <a:rPr lang="en-US" sz="1110" dirty="0">
                <a:solidFill>
                  <a:srgbClr val="394B5E"/>
                </a:solidFill>
              </a:rPr>
              <a:t>buses, deliveries and through traffic</a:t>
            </a:r>
            <a:pPr indent="0" marL="0">
              <a:buNone/>
            </a:pPr>
            <a:r>
              <a:rPr lang="en-US" sz="1110" dirty="0">
                <a:solidFill>
                  <a:srgbClr val="000000"/>
                </a:solidFill>
              </a:rPr>
              <a:t>
</a:t>
            </a:r>
            <a:pPr indent="0" marL="0">
              <a:buNone/>
            </a:pPr>
            <a:r>
              <a:rPr lang="en-US" sz="1110" b="1" dirty="0">
                <a:solidFill>
                  <a:srgbClr val="C9523C"/>
                </a:solidFill>
              </a:rPr>
              <a:t>● </a:t>
            </a:r>
            <a:pPr indent="0" marL="0">
              <a:buNone/>
            </a:pPr>
            <a:r>
              <a:rPr lang="en-US" sz="1110" dirty="0">
                <a:solidFill>
                  <a:srgbClr val="394B5E"/>
                </a:solidFill>
              </a:rPr>
              <a:t>major junctions and queue points</a:t>
            </a:r>
            <a:pPr indent="0" marL="0">
              <a:buNone/>
            </a:pPr>
            <a:r>
              <a:rPr lang="en-US" sz="1110" dirty="0">
                <a:solidFill>
                  <a:srgbClr val="000000"/>
                </a:solidFill>
              </a:rPr>
              <a:t>
</a:t>
            </a:r>
            <a:pPr indent="0" marL="0">
              <a:buNone/>
            </a:pPr>
            <a:r>
              <a:rPr lang="en-US" sz="1110" b="1" dirty="0">
                <a:solidFill>
                  <a:srgbClr val="C9523C"/>
                </a:solidFill>
              </a:rPr>
              <a:t>● </a:t>
            </a:r>
            <a:pPr indent="0" marL="0">
              <a:buNone/>
            </a:pPr>
            <a:r>
              <a:rPr lang="en-US" sz="1110" dirty="0">
                <a:solidFill>
                  <a:srgbClr val="394B5E"/>
                </a:solidFill>
              </a:rPr>
              <a:t>roads still look and feel like corridors</a:t>
            </a:r>
            <a:endParaRPr lang="en-US" sz="1110" dirty="0"/>
          </a:p>
        </p:txBody>
      </p:sp>
      <p:sp>
        <p:nvSpPr>
          <p:cNvPr id="16" name="Shape 12"/>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7" name="Text 13"/>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Our case is simple: London should stop treating these roads as if they were the same.</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chart: Low Traffic Neighbourhood numbers at a glance</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This compares the raw before-and-after picture with the corrected picture and the inside-area check.</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20</a:t>
            </a:r>
            <a:endParaRPr lang="en-US" sz="850" dirty="0"/>
          </a:p>
        </p:txBody>
      </p:sp>
      <p:pic>
        <p:nvPicPr>
          <p:cNvPr id="6" name="Image 0" descr="/mnt/data/user-JXgpP7rQPGimr269PTTWrEOx/5bb7ae91d3414b5d88c88c57fb60b72a/mnt/data/pres_assets_clean/ltn_naive_corrected.png">    </p:cNvPr>
          <p:cNvPicPr>
            <a:picLocks noChangeAspect="1"/>
          </p:cNvPicPr>
          <p:nvPr/>
        </p:nvPicPr>
        <p:blipFill>
          <a:blip r:embed="rId1"/>
          <a:stretch>
            <a:fillRect/>
          </a:stretch>
        </p:blipFill>
        <p:spPr>
          <a:xfrm>
            <a:off x="640080" y="2244721"/>
            <a:ext cx="5486400" cy="2459999"/>
          </a:xfrm>
          <a:prstGeom prst="rect">
            <a:avLst/>
          </a:prstGeom>
        </p:spPr>
      </p:pic>
      <p:graphicFrame>
        <p:nvGraphicFramePr>
          <p:cNvPr id="21" name="Table 0"/>
          <p:cNvGraphicFramePr>
            <a:graphicFrameLocks noGrp="1"/>
          </p:cNvGraphicFramePr>
          <p:nvPr>
            <p:extLst>
              <p:ext uri="{D42A27DB-BD31-4B8C-83A1-F6EECF244321}">
                <p14:modId xmlns:p14="http://schemas.microsoft.com/office/powerpoint/2010/main" val="1579011935"/>
              </p:ext>
            </p:extLst>
          </p:nvPr>
        </p:nvGraphicFramePr>
        <p:xfrm>
          <a:off x="6355080" y="1417320"/>
          <a:ext cx="5212080" cy="4206240"/>
        </p:xfrm>
        <a:graphic>
          <a:graphicData uri="http://schemas.openxmlformats.org/drawingml/2006/table">
            <a:tbl>
              <a:tblPr/>
              <a:tblGrid>
                <a:gridCol w="1234440"/>
                <a:gridCol w="2057400"/>
                <a:gridCol w="1920240"/>
              </a:tblGrid>
              <a:tr h="411480">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Zone</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Inside-area check</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Boundary-road check</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r>
              <a:tr h="1005840">
                <a:tc>
                  <a:txBody>
                    <a:bodyPr/>
                    <a:lstStyle/>
                    <a:p>
                      <a:pPr indent="0" marL="0">
                        <a:buNone/>
                      </a:pPr>
                      <a:r>
                        <a:rPr lang="en-US" sz="1020" dirty="0">
                          <a:solidFill>
                            <a:srgbClr val="394B5E"/>
                          </a:solidFill>
                          <a:latin typeface="Aptos" pitchFamily="34" charset="0"/>
                          <a:ea typeface="Aptos" pitchFamily="34" charset="-122"/>
                          <a:cs typeface="Aptos" pitchFamily="34" charset="-120"/>
                        </a:rPr>
                        <a:t>London Fields</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Clear reduction</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(-0.75, p&lt;0.001)</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No worsening on boundary roads</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(-0.95, p&lt;0.001)</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1005840">
                <a:tc>
                  <a:txBody>
                    <a:bodyPr/>
                    <a:lstStyle/>
                    <a:p>
                      <a:pPr indent="0" marL="0">
                        <a:buNone/>
                      </a:pPr>
                      <a:r>
                        <a:rPr lang="en-US" sz="1020" dirty="0">
                          <a:solidFill>
                            <a:srgbClr val="394B5E"/>
                          </a:solidFill>
                          <a:latin typeface="Aptos" pitchFamily="34" charset="0"/>
                          <a:ea typeface="Aptos" pitchFamily="34" charset="-122"/>
                          <a:cs typeface="Aptos" pitchFamily="34" charset="-120"/>
                        </a:rPr>
                        <a:t>Railton Road</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No clear inside-area change</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(-0.15, p=0.434)</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Boundary estimate is negative</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(-0.41, p=0.003)</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1005840">
                <a:tc>
                  <a:txBody>
                    <a:bodyPr/>
                    <a:lstStyle/>
                    <a:p>
                      <a:pPr indent="0" marL="0">
                        <a:buNone/>
                      </a:pPr>
                      <a:r>
                        <a:rPr lang="en-US" sz="1020" dirty="0">
                          <a:solidFill>
                            <a:srgbClr val="394B5E"/>
                          </a:solidFill>
                          <a:latin typeface="Aptos" pitchFamily="34" charset="0"/>
                          <a:ea typeface="Aptos" pitchFamily="34" charset="-122"/>
                          <a:cs typeface="Aptos" pitchFamily="34" charset="-120"/>
                        </a:rPr>
                        <a:t>Bethnal Green</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No clear inside-area change</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(+0.76, p=0.665)</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Boundary estimate is negative</a:t>
                      </a:r>
                      <a:endParaRPr lang="en-US" sz="1020" dirty="0">
                        <a:latin typeface="Aptos" charset="0"/>
                        <a:ea typeface="Aptos" charset="0"/>
                        <a:cs typeface="Aptos" charset="0"/>
                      </a:endParaRPr>
                    </a:p>
                    <a:p>
                      <a:pPr indent="0" marL="0">
                        <a:buNone/>
                      </a:pPr>
                      <a:r>
                        <a:rPr lang="en-US" sz="1020" dirty="0">
                          <a:solidFill>
                            <a:srgbClr val="394B5E"/>
                          </a:solidFill>
                          <a:latin typeface="Aptos" pitchFamily="34" charset="0"/>
                          <a:ea typeface="Aptos" pitchFamily="34" charset="-122"/>
                          <a:cs typeface="Aptos" pitchFamily="34" charset="-120"/>
                        </a:rPr>
                        <a:t>(-0.85, p&lt;0.001)</a:t>
                      </a:r>
                      <a:endParaRPr lang="en-US" sz="1020" dirty="0">
                        <a:latin typeface="Aptos" charset="0"/>
                        <a:ea typeface="Aptos" charset="0"/>
                        <a:cs typeface="Aptos" charset="0"/>
                      </a:endParaRPr>
                    </a:p>
                  </a:txBody>
                  <a:tcPr marL="54864" marR="54864"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bl>
          </a:graphicData>
        </a:graphic>
      </p:graphicFrame>
      <p:sp>
        <p:nvSpPr>
          <p:cNvPr id="8" name="Text 4"/>
          <p:cNvSpPr/>
          <p:nvPr/>
        </p:nvSpPr>
        <p:spPr>
          <a:xfrm>
            <a:off x="2011680" y="5760720"/>
            <a:ext cx="8503920" cy="164592"/>
          </a:xfrm>
          <a:prstGeom prst="rect">
            <a:avLst/>
          </a:prstGeom>
          <a:noFill/>
          <a:ln/>
        </p:spPr>
        <p:txBody>
          <a:bodyPr wrap="square" lIns="0" tIns="0" rIns="0" bIns="0" rtlCol="0" anchor="ctr"/>
          <a:lstStyle/>
          <a:p>
            <a:pPr algn="ctr" indent="0" marL="0">
              <a:buNone/>
            </a:pPr>
            <a:r>
              <a:rPr lang="en-US" sz="930" i="1" dirty="0">
                <a:solidFill>
                  <a:srgbClr val="6C7B8B"/>
                </a:solidFill>
              </a:rPr>
              <a:t>St Peters Quarter is omitted because the linked data were not strong enough for the corrected and inside-area checks.</a:t>
            </a:r>
            <a:endParaRPr lang="en-US" sz="93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chart: 20mph results by road setting</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Positive values mean a higher fatal-or-serious-injury share on 20mph roads in that setting.</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21</a:t>
            </a:r>
            <a:endParaRPr lang="en-US" sz="850" dirty="0"/>
          </a:p>
        </p:txBody>
      </p:sp>
      <p:sp>
        <p:nvSpPr>
          <p:cNvPr id="6" name="Shape 4"/>
          <p:cNvSpPr/>
          <p:nvPr/>
        </p:nvSpPr>
        <p:spPr>
          <a:xfrm>
            <a:off x="685800" y="1371600"/>
            <a:ext cx="6446520" cy="4434840"/>
          </a:xfrm>
          <a:prstGeom prst="roundRect">
            <a:avLst>
              <a:gd name="adj" fmla="val 1237"/>
            </a:avLst>
          </a:prstGeom>
          <a:solidFill>
            <a:srgbClr val="FFFFFF"/>
          </a:solidFill>
          <a:ln w="12700">
            <a:solidFill>
              <a:srgbClr val="D9D4CB"/>
            </a:solidFill>
            <a:prstDash val="solid"/>
          </a:ln>
        </p:spPr>
      </p:sp>
      <p:sp>
        <p:nvSpPr>
          <p:cNvPr id="7" name="Shape 5"/>
          <p:cNvSpPr/>
          <p:nvPr/>
        </p:nvSpPr>
        <p:spPr>
          <a:xfrm>
            <a:off x="4823460" y="1828800"/>
            <a:ext cx="0" cy="3520440"/>
          </a:xfrm>
          <a:prstGeom prst="line">
            <a:avLst/>
          </a:prstGeom>
          <a:noFill/>
          <a:ln w="12700">
            <a:solidFill>
              <a:srgbClr val="B8B3AA"/>
            </a:solidFill>
            <a:prstDash val="solid"/>
          </a:ln>
        </p:spPr>
      </p:sp>
      <p:sp>
        <p:nvSpPr>
          <p:cNvPr id="8" name="Text 6"/>
          <p:cNvSpPr/>
          <p:nvPr/>
        </p:nvSpPr>
        <p:spPr>
          <a:xfrm>
            <a:off x="914400" y="1955851"/>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A-roads</a:t>
            </a:r>
            <a:endParaRPr lang="en-US" sz="1120" dirty="0"/>
          </a:p>
        </p:txBody>
      </p:sp>
      <p:sp>
        <p:nvSpPr>
          <p:cNvPr id="9" name="Shape 7"/>
          <p:cNvSpPr/>
          <p:nvPr/>
        </p:nvSpPr>
        <p:spPr>
          <a:xfrm>
            <a:off x="4823460" y="1964995"/>
            <a:ext cx="1566596" cy="128016"/>
          </a:xfrm>
          <a:prstGeom prst="roundRect">
            <a:avLst>
              <a:gd name="adj" fmla="val 14286"/>
            </a:avLst>
          </a:prstGeom>
          <a:solidFill>
            <a:srgbClr val="C9523C"/>
          </a:solidFill>
          <a:ln w="12700">
            <a:solidFill>
              <a:srgbClr val="C9523C">
                <a:alpha val="0"/>
              </a:srgbClr>
            </a:solidFill>
            <a:prstDash val="solid"/>
          </a:ln>
        </p:spPr>
      </p:sp>
      <p:sp>
        <p:nvSpPr>
          <p:cNvPr id="10" name="Text 8"/>
          <p:cNvSpPr/>
          <p:nvPr/>
        </p:nvSpPr>
        <p:spPr>
          <a:xfrm>
            <a:off x="6435776" y="1946707"/>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+1.78</a:t>
            </a:r>
            <a:endParaRPr lang="en-US" sz="1050" dirty="0"/>
          </a:p>
        </p:txBody>
      </p:sp>
      <p:sp>
        <p:nvSpPr>
          <p:cNvPr id="11" name="Text 9"/>
          <p:cNvSpPr/>
          <p:nvPr/>
        </p:nvSpPr>
        <p:spPr>
          <a:xfrm>
            <a:off x="914400" y="2344979"/>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Near pedestrian crossings</a:t>
            </a:r>
            <a:endParaRPr lang="en-US" sz="1120" dirty="0"/>
          </a:p>
        </p:txBody>
      </p:sp>
      <p:sp>
        <p:nvSpPr>
          <p:cNvPr id="12" name="Shape 10"/>
          <p:cNvSpPr/>
          <p:nvPr/>
        </p:nvSpPr>
        <p:spPr>
          <a:xfrm>
            <a:off x="4823460" y="2354123"/>
            <a:ext cx="1302563" cy="128016"/>
          </a:xfrm>
          <a:prstGeom prst="roundRect">
            <a:avLst>
              <a:gd name="adj" fmla="val 14286"/>
            </a:avLst>
          </a:prstGeom>
          <a:solidFill>
            <a:srgbClr val="C9523C"/>
          </a:solidFill>
          <a:ln w="12700">
            <a:solidFill>
              <a:srgbClr val="C9523C">
                <a:alpha val="0"/>
              </a:srgbClr>
            </a:solidFill>
            <a:prstDash val="solid"/>
          </a:ln>
        </p:spPr>
      </p:sp>
      <p:sp>
        <p:nvSpPr>
          <p:cNvPr id="13" name="Text 11"/>
          <p:cNvSpPr/>
          <p:nvPr/>
        </p:nvSpPr>
        <p:spPr>
          <a:xfrm>
            <a:off x="6171743" y="2335835"/>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+1.48</a:t>
            </a:r>
            <a:endParaRPr lang="en-US" sz="1050" dirty="0"/>
          </a:p>
        </p:txBody>
      </p:sp>
      <p:sp>
        <p:nvSpPr>
          <p:cNvPr id="14" name="Text 12"/>
          <p:cNvSpPr/>
          <p:nvPr/>
        </p:nvSpPr>
        <p:spPr>
          <a:xfrm>
            <a:off x="914400" y="2734107"/>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School hours</a:t>
            </a:r>
            <a:endParaRPr lang="en-US" sz="1120" dirty="0"/>
          </a:p>
        </p:txBody>
      </p:sp>
      <p:sp>
        <p:nvSpPr>
          <p:cNvPr id="15" name="Shape 13"/>
          <p:cNvSpPr/>
          <p:nvPr/>
        </p:nvSpPr>
        <p:spPr>
          <a:xfrm>
            <a:off x="4823460" y="2743251"/>
            <a:ext cx="765696" cy="128016"/>
          </a:xfrm>
          <a:prstGeom prst="roundRect">
            <a:avLst>
              <a:gd name="adj" fmla="val 14286"/>
            </a:avLst>
          </a:prstGeom>
          <a:solidFill>
            <a:srgbClr val="E07A63"/>
          </a:solidFill>
          <a:ln w="12700">
            <a:solidFill>
              <a:srgbClr val="E07A63">
                <a:alpha val="0"/>
              </a:srgbClr>
            </a:solidFill>
            <a:prstDash val="solid"/>
          </a:ln>
        </p:spPr>
      </p:sp>
      <p:sp>
        <p:nvSpPr>
          <p:cNvPr id="16" name="Text 14"/>
          <p:cNvSpPr/>
          <p:nvPr/>
        </p:nvSpPr>
        <p:spPr>
          <a:xfrm>
            <a:off x="5634876" y="2724963"/>
            <a:ext cx="457200" cy="164592"/>
          </a:xfrm>
          <a:prstGeom prst="rect">
            <a:avLst/>
          </a:prstGeom>
          <a:noFill/>
          <a:ln/>
        </p:spPr>
        <p:txBody>
          <a:bodyPr wrap="square" lIns="0" tIns="0" rIns="0" bIns="0" rtlCol="0" anchor="ctr"/>
          <a:lstStyle/>
          <a:p>
            <a:pPr indent="0" marL="0">
              <a:buNone/>
            </a:pPr>
            <a:r>
              <a:rPr lang="en-US" sz="1050" b="1" dirty="0">
                <a:solidFill>
                  <a:srgbClr val="E07A63"/>
                </a:solidFill>
              </a:rPr>
              <a:t>+0.87</a:t>
            </a:r>
            <a:endParaRPr lang="en-US" sz="1050" dirty="0"/>
          </a:p>
        </p:txBody>
      </p:sp>
      <p:sp>
        <p:nvSpPr>
          <p:cNvPr id="17" name="Text 15"/>
          <p:cNvSpPr/>
          <p:nvPr/>
        </p:nvSpPr>
        <p:spPr>
          <a:xfrm>
            <a:off x="914400" y="3123235"/>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Single carriageways</a:t>
            </a:r>
            <a:endParaRPr lang="en-US" sz="1120" dirty="0"/>
          </a:p>
        </p:txBody>
      </p:sp>
      <p:sp>
        <p:nvSpPr>
          <p:cNvPr id="18" name="Shape 16"/>
          <p:cNvSpPr/>
          <p:nvPr/>
        </p:nvSpPr>
        <p:spPr>
          <a:xfrm>
            <a:off x="4823460" y="3132379"/>
            <a:ext cx="748094" cy="128016"/>
          </a:xfrm>
          <a:prstGeom prst="roundRect">
            <a:avLst>
              <a:gd name="adj" fmla="val 14286"/>
            </a:avLst>
          </a:prstGeom>
          <a:solidFill>
            <a:srgbClr val="C9523C"/>
          </a:solidFill>
          <a:ln w="12700">
            <a:solidFill>
              <a:srgbClr val="C9523C">
                <a:alpha val="0"/>
              </a:srgbClr>
            </a:solidFill>
            <a:prstDash val="solid"/>
          </a:ln>
        </p:spPr>
      </p:sp>
      <p:sp>
        <p:nvSpPr>
          <p:cNvPr id="19" name="Text 17"/>
          <p:cNvSpPr/>
          <p:nvPr/>
        </p:nvSpPr>
        <p:spPr>
          <a:xfrm>
            <a:off x="5617274" y="3114091"/>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+0.85</a:t>
            </a:r>
            <a:endParaRPr lang="en-US" sz="1050" dirty="0"/>
          </a:p>
        </p:txBody>
      </p:sp>
      <p:sp>
        <p:nvSpPr>
          <p:cNvPr id="20" name="Text 18"/>
          <p:cNvSpPr/>
          <p:nvPr/>
        </p:nvSpPr>
        <p:spPr>
          <a:xfrm>
            <a:off x="914400" y="3512363"/>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At junctions</a:t>
            </a:r>
            <a:endParaRPr lang="en-US" sz="1120" dirty="0"/>
          </a:p>
        </p:txBody>
      </p:sp>
      <p:sp>
        <p:nvSpPr>
          <p:cNvPr id="21" name="Shape 19"/>
          <p:cNvSpPr/>
          <p:nvPr/>
        </p:nvSpPr>
        <p:spPr>
          <a:xfrm>
            <a:off x="4823460" y="3521507"/>
            <a:ext cx="721690" cy="128016"/>
          </a:xfrm>
          <a:prstGeom prst="roundRect">
            <a:avLst>
              <a:gd name="adj" fmla="val 14286"/>
            </a:avLst>
          </a:prstGeom>
          <a:solidFill>
            <a:srgbClr val="C9523C"/>
          </a:solidFill>
          <a:ln w="12700">
            <a:solidFill>
              <a:srgbClr val="C9523C">
                <a:alpha val="0"/>
              </a:srgbClr>
            </a:solidFill>
            <a:prstDash val="solid"/>
          </a:ln>
        </p:spPr>
      </p:sp>
      <p:sp>
        <p:nvSpPr>
          <p:cNvPr id="22" name="Text 20"/>
          <p:cNvSpPr/>
          <p:nvPr/>
        </p:nvSpPr>
        <p:spPr>
          <a:xfrm>
            <a:off x="5590870" y="3503219"/>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+0.82</a:t>
            </a:r>
            <a:endParaRPr lang="en-US" sz="1050" dirty="0"/>
          </a:p>
        </p:txBody>
      </p:sp>
      <p:sp>
        <p:nvSpPr>
          <p:cNvPr id="23" name="Text 21"/>
          <p:cNvSpPr/>
          <p:nvPr/>
        </p:nvSpPr>
        <p:spPr>
          <a:xfrm>
            <a:off x="914400" y="3901491"/>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One-way streets</a:t>
            </a:r>
            <a:endParaRPr lang="en-US" sz="1120" dirty="0"/>
          </a:p>
        </p:txBody>
      </p:sp>
      <p:sp>
        <p:nvSpPr>
          <p:cNvPr id="24" name="Shape 22"/>
          <p:cNvSpPr/>
          <p:nvPr/>
        </p:nvSpPr>
        <p:spPr>
          <a:xfrm>
            <a:off x="4823460" y="3910635"/>
            <a:ext cx="686486" cy="128016"/>
          </a:xfrm>
          <a:prstGeom prst="roundRect">
            <a:avLst>
              <a:gd name="adj" fmla="val 14286"/>
            </a:avLst>
          </a:prstGeom>
          <a:solidFill>
            <a:srgbClr val="E07A63"/>
          </a:solidFill>
          <a:ln w="12700">
            <a:solidFill>
              <a:srgbClr val="E07A63">
                <a:alpha val="0"/>
              </a:srgbClr>
            </a:solidFill>
            <a:prstDash val="solid"/>
          </a:ln>
        </p:spPr>
      </p:sp>
      <p:sp>
        <p:nvSpPr>
          <p:cNvPr id="25" name="Text 23"/>
          <p:cNvSpPr/>
          <p:nvPr/>
        </p:nvSpPr>
        <p:spPr>
          <a:xfrm>
            <a:off x="5555666" y="3892347"/>
            <a:ext cx="457200" cy="164592"/>
          </a:xfrm>
          <a:prstGeom prst="rect">
            <a:avLst/>
          </a:prstGeom>
          <a:noFill/>
          <a:ln/>
        </p:spPr>
        <p:txBody>
          <a:bodyPr wrap="square" lIns="0" tIns="0" rIns="0" bIns="0" rtlCol="0" anchor="ctr"/>
          <a:lstStyle/>
          <a:p>
            <a:pPr indent="0" marL="0">
              <a:buNone/>
            </a:pPr>
            <a:r>
              <a:rPr lang="en-US" sz="1050" b="1" dirty="0">
                <a:solidFill>
                  <a:srgbClr val="E07A63"/>
                </a:solidFill>
              </a:rPr>
              <a:t>+0.78</a:t>
            </a:r>
            <a:endParaRPr lang="en-US" sz="1050" dirty="0"/>
          </a:p>
        </p:txBody>
      </p:sp>
      <p:sp>
        <p:nvSpPr>
          <p:cNvPr id="26" name="Text 24"/>
          <p:cNvSpPr/>
          <p:nvPr/>
        </p:nvSpPr>
        <p:spPr>
          <a:xfrm>
            <a:off x="914400" y="4290619"/>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Daylight</a:t>
            </a:r>
            <a:endParaRPr lang="en-US" sz="1120" dirty="0"/>
          </a:p>
        </p:txBody>
      </p:sp>
      <p:sp>
        <p:nvSpPr>
          <p:cNvPr id="27" name="Shape 25"/>
          <p:cNvSpPr/>
          <p:nvPr/>
        </p:nvSpPr>
        <p:spPr>
          <a:xfrm>
            <a:off x="4823460" y="4299763"/>
            <a:ext cx="554469" cy="128016"/>
          </a:xfrm>
          <a:prstGeom prst="roundRect">
            <a:avLst>
              <a:gd name="adj" fmla="val 14286"/>
            </a:avLst>
          </a:prstGeom>
          <a:solidFill>
            <a:srgbClr val="E07A63"/>
          </a:solidFill>
          <a:ln w="12700">
            <a:solidFill>
              <a:srgbClr val="E07A63">
                <a:alpha val="0"/>
              </a:srgbClr>
            </a:solidFill>
            <a:prstDash val="solid"/>
          </a:ln>
        </p:spPr>
      </p:sp>
      <p:sp>
        <p:nvSpPr>
          <p:cNvPr id="28" name="Text 26"/>
          <p:cNvSpPr/>
          <p:nvPr/>
        </p:nvSpPr>
        <p:spPr>
          <a:xfrm>
            <a:off x="5423649" y="4281475"/>
            <a:ext cx="457200" cy="164592"/>
          </a:xfrm>
          <a:prstGeom prst="rect">
            <a:avLst/>
          </a:prstGeom>
          <a:noFill/>
          <a:ln/>
        </p:spPr>
        <p:txBody>
          <a:bodyPr wrap="square" lIns="0" tIns="0" rIns="0" bIns="0" rtlCol="0" anchor="ctr"/>
          <a:lstStyle/>
          <a:p>
            <a:pPr indent="0" marL="0">
              <a:buNone/>
            </a:pPr>
            <a:r>
              <a:rPr lang="en-US" sz="1050" b="1" dirty="0">
                <a:solidFill>
                  <a:srgbClr val="E07A63"/>
                </a:solidFill>
              </a:rPr>
              <a:t>+0.63</a:t>
            </a:r>
            <a:endParaRPr lang="en-US" sz="1050" dirty="0"/>
          </a:p>
        </p:txBody>
      </p:sp>
      <p:sp>
        <p:nvSpPr>
          <p:cNvPr id="29" name="Text 27"/>
          <p:cNvSpPr/>
          <p:nvPr/>
        </p:nvSpPr>
        <p:spPr>
          <a:xfrm>
            <a:off x="914400" y="4679747"/>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Unclassified roads</a:t>
            </a:r>
            <a:endParaRPr lang="en-US" sz="1120" dirty="0"/>
          </a:p>
        </p:txBody>
      </p:sp>
      <p:sp>
        <p:nvSpPr>
          <p:cNvPr id="30" name="Shape 28"/>
          <p:cNvSpPr/>
          <p:nvPr/>
        </p:nvSpPr>
        <p:spPr>
          <a:xfrm>
            <a:off x="4066565" y="4688891"/>
            <a:ext cx="756895" cy="128016"/>
          </a:xfrm>
          <a:prstGeom prst="roundRect">
            <a:avLst>
              <a:gd name="adj" fmla="val 14286"/>
            </a:avLst>
          </a:prstGeom>
          <a:solidFill>
            <a:srgbClr val="4A9660"/>
          </a:solidFill>
          <a:ln w="12700">
            <a:solidFill>
              <a:srgbClr val="4A9660">
                <a:alpha val="0"/>
              </a:srgbClr>
            </a:solidFill>
            <a:prstDash val="solid"/>
          </a:ln>
        </p:spPr>
      </p:sp>
      <p:sp>
        <p:nvSpPr>
          <p:cNvPr id="31" name="Text 29"/>
          <p:cNvSpPr/>
          <p:nvPr/>
        </p:nvSpPr>
        <p:spPr>
          <a:xfrm>
            <a:off x="3563645" y="4670603"/>
            <a:ext cx="457200" cy="164592"/>
          </a:xfrm>
          <a:prstGeom prst="rect">
            <a:avLst/>
          </a:prstGeom>
          <a:noFill/>
          <a:ln/>
        </p:spPr>
        <p:txBody>
          <a:bodyPr wrap="square" lIns="0" tIns="0" rIns="0" bIns="0" rtlCol="0" anchor="ctr"/>
          <a:lstStyle/>
          <a:p>
            <a:pPr indent="0" marL="0">
              <a:buNone/>
            </a:pPr>
            <a:r>
              <a:rPr lang="en-US" sz="1050" b="1" dirty="0">
                <a:solidFill>
                  <a:srgbClr val="4A9660"/>
                </a:solidFill>
              </a:rPr>
              <a:t>-0.86</a:t>
            </a:r>
            <a:endParaRPr lang="en-US" sz="1050" dirty="0"/>
          </a:p>
        </p:txBody>
      </p:sp>
      <p:sp>
        <p:nvSpPr>
          <p:cNvPr id="32" name="Text 30"/>
          <p:cNvSpPr/>
          <p:nvPr/>
        </p:nvSpPr>
        <p:spPr>
          <a:xfrm>
            <a:off x="914400" y="5068875"/>
            <a:ext cx="2057400" cy="164592"/>
          </a:xfrm>
          <a:prstGeom prst="rect">
            <a:avLst/>
          </a:prstGeom>
          <a:noFill/>
          <a:ln/>
        </p:spPr>
        <p:txBody>
          <a:bodyPr wrap="square" lIns="0" tIns="0" rIns="0" bIns="0" rtlCol="0" anchor="ctr"/>
          <a:lstStyle/>
          <a:p>
            <a:pPr algn="r" indent="0" marL="0">
              <a:buNone/>
            </a:pPr>
            <a:r>
              <a:rPr lang="en-US" sz="1120" dirty="0">
                <a:solidFill>
                  <a:srgbClr val="394B5E"/>
                </a:solidFill>
              </a:rPr>
              <a:t>C-roads</a:t>
            </a:r>
            <a:endParaRPr lang="en-US" sz="1120" dirty="0"/>
          </a:p>
        </p:txBody>
      </p:sp>
      <p:sp>
        <p:nvSpPr>
          <p:cNvPr id="33" name="Shape 31"/>
          <p:cNvSpPr/>
          <p:nvPr/>
        </p:nvSpPr>
        <p:spPr>
          <a:xfrm>
            <a:off x="4436212" y="5078019"/>
            <a:ext cx="387248" cy="128016"/>
          </a:xfrm>
          <a:prstGeom prst="roundRect">
            <a:avLst>
              <a:gd name="adj" fmla="val 14286"/>
            </a:avLst>
          </a:prstGeom>
          <a:solidFill>
            <a:srgbClr val="4A9660"/>
          </a:solidFill>
          <a:ln w="12700">
            <a:solidFill>
              <a:srgbClr val="4A9660">
                <a:alpha val="0"/>
              </a:srgbClr>
            </a:solidFill>
            <a:prstDash val="solid"/>
          </a:ln>
        </p:spPr>
      </p:sp>
      <p:sp>
        <p:nvSpPr>
          <p:cNvPr id="34" name="Text 32"/>
          <p:cNvSpPr/>
          <p:nvPr/>
        </p:nvSpPr>
        <p:spPr>
          <a:xfrm>
            <a:off x="3933292" y="5059731"/>
            <a:ext cx="457200" cy="164592"/>
          </a:xfrm>
          <a:prstGeom prst="rect">
            <a:avLst/>
          </a:prstGeom>
          <a:noFill/>
          <a:ln/>
        </p:spPr>
        <p:txBody>
          <a:bodyPr wrap="square" lIns="0" tIns="0" rIns="0" bIns="0" rtlCol="0" anchor="ctr"/>
          <a:lstStyle/>
          <a:p>
            <a:pPr indent="0" marL="0">
              <a:buNone/>
            </a:pPr>
            <a:r>
              <a:rPr lang="en-US" sz="1050" b="1" dirty="0">
                <a:solidFill>
                  <a:srgbClr val="4A9660"/>
                </a:solidFill>
              </a:rPr>
              <a:t>-0.44</a:t>
            </a:r>
            <a:endParaRPr lang="en-US" sz="1050" dirty="0"/>
          </a:p>
        </p:txBody>
      </p:sp>
      <p:sp>
        <p:nvSpPr>
          <p:cNvPr id="35" name="Text 33"/>
          <p:cNvSpPr/>
          <p:nvPr/>
        </p:nvSpPr>
        <p:spPr>
          <a:xfrm>
            <a:off x="914400" y="5486400"/>
            <a:ext cx="5897880" cy="182880"/>
          </a:xfrm>
          <a:prstGeom prst="rect">
            <a:avLst/>
          </a:prstGeom>
          <a:noFill/>
          <a:ln/>
        </p:spPr>
        <p:txBody>
          <a:bodyPr wrap="square" lIns="0" tIns="0" rIns="0" bIns="0" rtlCol="0" anchor="ctr"/>
          <a:lstStyle/>
          <a:p>
            <a:pPr algn="ctr" indent="0" marL="0">
              <a:buNone/>
            </a:pPr>
            <a:r>
              <a:rPr lang="en-US" sz="1020" b="1" dirty="0">
                <a:solidFill>
                  <a:srgbClr val="0F2D4A"/>
                </a:solidFill>
              </a:rPr>
              <a:t>No road setting showed a robust improvement after checking many comparisons.</a:t>
            </a:r>
            <a:endParaRPr lang="en-US" sz="1020" dirty="0"/>
          </a:p>
        </p:txBody>
      </p:sp>
      <p:graphicFrame>
        <p:nvGraphicFramePr>
          <p:cNvPr id="22" name="Table 0"/>
          <p:cNvGraphicFramePr>
            <a:graphicFrameLocks noGrp="1"/>
          </p:cNvGraphicFramePr>
          <p:nvPr>
            <p:extLst>
              <p:ext uri="{D42A27DB-BD31-4B8C-83A1-F6EECF244321}">
                <p14:modId xmlns:p14="http://schemas.microsoft.com/office/powerpoint/2010/main" val="1579011935"/>
              </p:ext>
            </p:extLst>
          </p:nvPr>
        </p:nvGraphicFramePr>
        <p:xfrm>
          <a:off x="7315200" y="1417320"/>
          <a:ext cx="4389120" cy="4160520"/>
        </p:xfrm>
        <a:graphic>
          <a:graphicData uri="http://schemas.openxmlformats.org/drawingml/2006/table">
            <a:tbl>
              <a:tblPr/>
              <a:tblGrid>
                <a:gridCol w="1965960"/>
                <a:gridCol w="731520"/>
                <a:gridCol w="1691640"/>
              </a:tblGrid>
              <a:tr h="411480">
                <a:tc>
                  <a:txBody>
                    <a:bodyPr/>
                    <a:lstStyle/>
                    <a:p>
                      <a:pPr algn="ctr" indent="0" marL="0">
                        <a:buNone/>
                      </a:pPr>
                      <a:r>
                        <a:rPr lang="en-US" sz="980" b="1" dirty="0">
                          <a:solidFill>
                            <a:srgbClr val="FFFFFF"/>
                          </a:solidFill>
                          <a:latin typeface="Aptos" pitchFamily="34" charset="0"/>
                          <a:ea typeface="Aptos" pitchFamily="34" charset="-122"/>
                          <a:cs typeface="Aptos" pitchFamily="34" charset="-120"/>
                        </a:rPr>
                        <a:t>Setting</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980" b="1" dirty="0">
                          <a:solidFill>
                            <a:srgbClr val="FFFFFF"/>
                          </a:solidFill>
                          <a:latin typeface="Aptos" pitchFamily="34" charset="0"/>
                          <a:ea typeface="Aptos" pitchFamily="34" charset="-122"/>
                          <a:cs typeface="Aptos" pitchFamily="34" charset="-120"/>
                        </a:rPr>
                        <a:t>Difference</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980" b="1" dirty="0">
                          <a:solidFill>
                            <a:srgbClr val="FFFFFF"/>
                          </a:solidFill>
                          <a:latin typeface="Aptos" pitchFamily="34" charset="0"/>
                          <a:ea typeface="Aptos" pitchFamily="34" charset="-122"/>
                          <a:cs typeface="Aptos" pitchFamily="34" charset="-120"/>
                        </a:rPr>
                        <a:t>Still stood out after the many-comparisons check?</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A-roads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+1.78</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Yes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Near pedestrian crossings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+1.48</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Yes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Single carriageways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+0.85</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Yes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At junctions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+0.82</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Yes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Unclassified roads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-0.86</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No</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03504">
                <a:tc>
                  <a:txBody>
                    <a:bodyPr/>
                    <a:lstStyle/>
                    <a:p>
                      <a:pPr indent="0" marL="0">
                        <a:buNone/>
                      </a:pPr>
                      <a:r>
                        <a:rPr lang="en-US" sz="980" dirty="0">
                          <a:solidFill>
                            <a:srgbClr val="394B5E"/>
                          </a:solidFill>
                          <a:latin typeface="Aptos" pitchFamily="34" charset="0"/>
                          <a:ea typeface="Aptos" pitchFamily="34" charset="-122"/>
                          <a:cs typeface="Aptos" pitchFamily="34" charset="-120"/>
                        </a:rPr>
                        <a:t>C-roads</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-0.44</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980" dirty="0">
                          <a:solidFill>
                            <a:srgbClr val="394B5E"/>
                          </a:solidFill>
                          <a:latin typeface="Aptos" pitchFamily="34" charset="0"/>
                          <a:ea typeface="Aptos" pitchFamily="34" charset="-122"/>
                          <a:cs typeface="Aptos" pitchFamily="34" charset="-120"/>
                        </a:rPr>
                        <a:t>No</a:t>
                      </a:r>
                      <a:endParaRPr lang="en-US" sz="98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chart: how delay assumptions change the cost</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Illustrative annual cost per zone using the paper’s economic model. This is a sensitivity exercise, not measured journey-time data.</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22</a:t>
            </a:r>
            <a:endParaRPr lang="en-US" sz="850" dirty="0"/>
          </a:p>
        </p:txBody>
      </p:sp>
      <p:sp>
        <p:nvSpPr>
          <p:cNvPr id="6" name="Shape 4"/>
          <p:cNvSpPr/>
          <p:nvPr/>
        </p:nvSpPr>
        <p:spPr>
          <a:xfrm>
            <a:off x="731520" y="1417320"/>
            <a:ext cx="5669280" cy="4297680"/>
          </a:xfrm>
          <a:prstGeom prst="roundRect">
            <a:avLst>
              <a:gd name="adj" fmla="val 1277"/>
            </a:avLst>
          </a:prstGeom>
          <a:solidFill>
            <a:srgbClr val="FFFFFF"/>
          </a:solidFill>
          <a:ln w="12700">
            <a:solidFill>
              <a:srgbClr val="D9D4CB"/>
            </a:solidFill>
            <a:prstDash val="solid"/>
          </a:ln>
        </p:spPr>
      </p:sp>
      <p:sp>
        <p:nvSpPr>
          <p:cNvPr id="7" name="Text 5"/>
          <p:cNvSpPr/>
          <p:nvPr/>
        </p:nvSpPr>
        <p:spPr>
          <a:xfrm>
            <a:off x="1051560" y="1664208"/>
            <a:ext cx="5029200" cy="384048"/>
          </a:xfrm>
          <a:prstGeom prst="rect">
            <a:avLst/>
          </a:prstGeom>
          <a:noFill/>
          <a:ln/>
        </p:spPr>
        <p:txBody>
          <a:bodyPr wrap="square" lIns="0" tIns="0" rIns="0" bIns="0" rtlCol="0" anchor="ctr"/>
          <a:lstStyle/>
          <a:p>
            <a:pPr algn="ctr" indent="0" marL="0">
              <a:buNone/>
            </a:pPr>
            <a:r>
              <a:rPr lang="en-US" sz="1600" b="1" dirty="0">
                <a:solidFill>
                  <a:srgbClr val="0F2D4A"/>
                </a:solidFill>
              </a:rPr>
              <a:t>Medium-traffic boundary road</a:t>
            </a:r>
            <a:endParaRPr lang="en-US" sz="1600" dirty="0"/>
          </a:p>
          <a:p>
            <a:pPr algn="ctr" indent="0" marL="0">
              <a:buNone/>
            </a:pPr>
            <a:r>
              <a:rPr lang="en-US" sz="1600" b="1" dirty="0">
                <a:solidFill>
                  <a:srgbClr val="0F2D4A"/>
                </a:solidFill>
              </a:rPr>
              <a:t>(15,000 vehicles per day)</a:t>
            </a:r>
            <a:endParaRPr lang="en-US" sz="1600" dirty="0"/>
          </a:p>
        </p:txBody>
      </p:sp>
      <p:sp>
        <p:nvSpPr>
          <p:cNvPr id="8" name="Shape 6"/>
          <p:cNvSpPr/>
          <p:nvPr/>
        </p:nvSpPr>
        <p:spPr>
          <a:xfrm>
            <a:off x="1325880" y="4617720"/>
            <a:ext cx="4709160" cy="0"/>
          </a:xfrm>
          <a:prstGeom prst="line">
            <a:avLst/>
          </a:prstGeom>
          <a:noFill/>
          <a:ln w="12700">
            <a:solidFill>
              <a:srgbClr val="D7D1C8"/>
            </a:solidFill>
            <a:prstDash val="solid"/>
          </a:ln>
        </p:spPr>
      </p:sp>
      <p:sp>
        <p:nvSpPr>
          <p:cNvPr id="9" name="Shape 7"/>
          <p:cNvSpPr/>
          <p:nvPr/>
        </p:nvSpPr>
        <p:spPr>
          <a:xfrm>
            <a:off x="1325880" y="4069080"/>
            <a:ext cx="4709160" cy="0"/>
          </a:xfrm>
          <a:prstGeom prst="line">
            <a:avLst/>
          </a:prstGeom>
          <a:noFill/>
          <a:ln w="12700">
            <a:solidFill>
              <a:srgbClr val="D7D1C8"/>
            </a:solidFill>
            <a:prstDash val="solid"/>
          </a:ln>
        </p:spPr>
      </p:sp>
      <p:sp>
        <p:nvSpPr>
          <p:cNvPr id="10" name="Shape 8"/>
          <p:cNvSpPr/>
          <p:nvPr/>
        </p:nvSpPr>
        <p:spPr>
          <a:xfrm>
            <a:off x="1325880" y="3520440"/>
            <a:ext cx="4709160" cy="0"/>
          </a:xfrm>
          <a:prstGeom prst="line">
            <a:avLst/>
          </a:prstGeom>
          <a:noFill/>
          <a:ln w="12700">
            <a:solidFill>
              <a:srgbClr val="D7D1C8"/>
            </a:solidFill>
            <a:prstDash val="solid"/>
          </a:ln>
        </p:spPr>
      </p:sp>
      <p:sp>
        <p:nvSpPr>
          <p:cNvPr id="11" name="Shape 9"/>
          <p:cNvSpPr/>
          <p:nvPr/>
        </p:nvSpPr>
        <p:spPr>
          <a:xfrm>
            <a:off x="1325880" y="2971800"/>
            <a:ext cx="4709160" cy="0"/>
          </a:xfrm>
          <a:prstGeom prst="line">
            <a:avLst/>
          </a:prstGeom>
          <a:noFill/>
          <a:ln w="12700">
            <a:solidFill>
              <a:srgbClr val="D7D1C8"/>
            </a:solidFill>
            <a:prstDash val="solid"/>
          </a:ln>
        </p:spPr>
      </p:sp>
      <p:sp>
        <p:nvSpPr>
          <p:cNvPr id="12" name="Shape 10"/>
          <p:cNvSpPr/>
          <p:nvPr/>
        </p:nvSpPr>
        <p:spPr>
          <a:xfrm>
            <a:off x="1325880" y="2423160"/>
            <a:ext cx="4709160" cy="0"/>
          </a:xfrm>
          <a:prstGeom prst="line">
            <a:avLst/>
          </a:prstGeom>
          <a:noFill/>
          <a:ln w="12700">
            <a:solidFill>
              <a:srgbClr val="D7D1C8"/>
            </a:solidFill>
            <a:prstDash val="solid"/>
          </a:ln>
        </p:spPr>
      </p:sp>
      <p:sp>
        <p:nvSpPr>
          <p:cNvPr id="13" name="Shape 11"/>
          <p:cNvSpPr/>
          <p:nvPr/>
        </p:nvSpPr>
        <p:spPr>
          <a:xfrm>
            <a:off x="1796796" y="4369003"/>
            <a:ext cx="735806" cy="248717"/>
          </a:xfrm>
          <a:prstGeom prst="rect">
            <a:avLst/>
          </a:prstGeom>
          <a:solidFill>
            <a:srgbClr val="D2A43C"/>
          </a:solidFill>
          <a:ln w="12700">
            <a:solidFill>
              <a:srgbClr val="D2A43C">
                <a:alpha val="0"/>
              </a:srgbClr>
            </a:solidFill>
            <a:prstDash val="solid"/>
          </a:ln>
        </p:spPr>
      </p:sp>
      <p:sp>
        <p:nvSpPr>
          <p:cNvPr id="14" name="Text 12"/>
          <p:cNvSpPr/>
          <p:nvPr/>
        </p:nvSpPr>
        <p:spPr>
          <a:xfrm>
            <a:off x="1751076" y="4204411"/>
            <a:ext cx="827246" cy="146304"/>
          </a:xfrm>
          <a:prstGeom prst="rect">
            <a:avLst/>
          </a:prstGeom>
          <a:noFill/>
          <a:ln/>
        </p:spPr>
        <p:txBody>
          <a:bodyPr wrap="square" lIns="0" tIns="0" rIns="0" bIns="0" rtlCol="0" anchor="ctr"/>
          <a:lstStyle/>
          <a:p>
            <a:pPr algn="ctr" indent="0" marL="0">
              <a:buNone/>
            </a:pPr>
            <a:r>
              <a:rPr lang="en-US" sz="950" dirty="0">
                <a:solidFill>
                  <a:srgbClr val="0F2D4A"/>
                </a:solidFill>
              </a:rPr>
              <a:t>5.1</a:t>
            </a:r>
            <a:endParaRPr lang="en-US" sz="950" dirty="0"/>
          </a:p>
        </p:txBody>
      </p:sp>
      <p:sp>
        <p:nvSpPr>
          <p:cNvPr id="15" name="Text 13"/>
          <p:cNvSpPr/>
          <p:nvPr/>
        </p:nvSpPr>
        <p:spPr>
          <a:xfrm>
            <a:off x="1568196" y="4672584"/>
            <a:ext cx="1193006" cy="274320"/>
          </a:xfrm>
          <a:prstGeom prst="rect">
            <a:avLst/>
          </a:prstGeom>
          <a:noFill/>
          <a:ln/>
        </p:spPr>
        <p:txBody>
          <a:bodyPr wrap="square" lIns="0" tIns="0" rIns="0" bIns="0" rtlCol="0" anchor="ctr"/>
          <a:lstStyle/>
          <a:p>
            <a:pPr algn="ctr" indent="0" marL="0">
              <a:buNone/>
            </a:pPr>
            <a:r>
              <a:rPr lang="en-US" sz="1050" dirty="0">
                <a:solidFill>
                  <a:srgbClr val="394B5E"/>
                </a:solidFill>
              </a:rPr>
              <a:t>0.5 min</a:t>
            </a:r>
            <a:endParaRPr lang="en-US" sz="1050" dirty="0"/>
          </a:p>
        </p:txBody>
      </p:sp>
      <p:sp>
        <p:nvSpPr>
          <p:cNvPr id="16" name="Shape 14"/>
          <p:cNvSpPr/>
          <p:nvPr/>
        </p:nvSpPr>
        <p:spPr>
          <a:xfrm>
            <a:off x="2974086" y="4115410"/>
            <a:ext cx="735806" cy="502310"/>
          </a:xfrm>
          <a:prstGeom prst="rect">
            <a:avLst/>
          </a:prstGeom>
          <a:solidFill>
            <a:srgbClr val="E09A4A"/>
          </a:solidFill>
          <a:ln w="12700">
            <a:solidFill>
              <a:srgbClr val="E09A4A">
                <a:alpha val="0"/>
              </a:srgbClr>
            </a:solidFill>
            <a:prstDash val="solid"/>
          </a:ln>
        </p:spPr>
      </p:sp>
      <p:sp>
        <p:nvSpPr>
          <p:cNvPr id="17" name="Text 15"/>
          <p:cNvSpPr/>
          <p:nvPr/>
        </p:nvSpPr>
        <p:spPr>
          <a:xfrm>
            <a:off x="2928366" y="3950818"/>
            <a:ext cx="827246" cy="146304"/>
          </a:xfrm>
          <a:prstGeom prst="rect">
            <a:avLst/>
          </a:prstGeom>
          <a:noFill/>
          <a:ln/>
        </p:spPr>
        <p:txBody>
          <a:bodyPr wrap="square" lIns="0" tIns="0" rIns="0" bIns="0" rtlCol="0" anchor="ctr"/>
          <a:lstStyle/>
          <a:p>
            <a:pPr algn="ctr" indent="0" marL="0">
              <a:buNone/>
            </a:pPr>
            <a:r>
              <a:rPr lang="en-US" sz="950" dirty="0">
                <a:solidFill>
                  <a:srgbClr val="0F2D4A"/>
                </a:solidFill>
              </a:rPr>
              <a:t>10.3</a:t>
            </a:r>
            <a:endParaRPr lang="en-US" sz="950" dirty="0"/>
          </a:p>
        </p:txBody>
      </p:sp>
      <p:sp>
        <p:nvSpPr>
          <p:cNvPr id="18" name="Text 16"/>
          <p:cNvSpPr/>
          <p:nvPr/>
        </p:nvSpPr>
        <p:spPr>
          <a:xfrm>
            <a:off x="2745486" y="4672584"/>
            <a:ext cx="1193006" cy="274320"/>
          </a:xfrm>
          <a:prstGeom prst="rect">
            <a:avLst/>
          </a:prstGeom>
          <a:noFill/>
          <a:ln/>
        </p:spPr>
        <p:txBody>
          <a:bodyPr wrap="square" lIns="0" tIns="0" rIns="0" bIns="0" rtlCol="0" anchor="ctr"/>
          <a:lstStyle/>
          <a:p>
            <a:pPr algn="ctr" indent="0" marL="0">
              <a:buNone/>
            </a:pPr>
            <a:r>
              <a:rPr lang="en-US" sz="1050" dirty="0">
                <a:solidFill>
                  <a:srgbClr val="394B5E"/>
                </a:solidFill>
              </a:rPr>
              <a:t>1.0 min</a:t>
            </a:r>
            <a:endParaRPr lang="en-US" sz="1050" dirty="0"/>
          </a:p>
        </p:txBody>
      </p:sp>
      <p:sp>
        <p:nvSpPr>
          <p:cNvPr id="19" name="Shape 17"/>
          <p:cNvSpPr/>
          <p:nvPr/>
        </p:nvSpPr>
        <p:spPr>
          <a:xfrm>
            <a:off x="4151376" y="3613099"/>
            <a:ext cx="735806" cy="1004621"/>
          </a:xfrm>
          <a:prstGeom prst="rect">
            <a:avLst/>
          </a:prstGeom>
          <a:solidFill>
            <a:srgbClr val="D86A48"/>
          </a:solidFill>
          <a:ln w="12700">
            <a:solidFill>
              <a:srgbClr val="D86A48">
                <a:alpha val="0"/>
              </a:srgbClr>
            </a:solidFill>
            <a:prstDash val="solid"/>
          </a:ln>
        </p:spPr>
      </p:sp>
      <p:sp>
        <p:nvSpPr>
          <p:cNvPr id="20" name="Text 18"/>
          <p:cNvSpPr/>
          <p:nvPr/>
        </p:nvSpPr>
        <p:spPr>
          <a:xfrm>
            <a:off x="4105656" y="3448507"/>
            <a:ext cx="827246" cy="146304"/>
          </a:xfrm>
          <a:prstGeom prst="rect">
            <a:avLst/>
          </a:prstGeom>
          <a:noFill/>
          <a:ln/>
        </p:spPr>
        <p:txBody>
          <a:bodyPr wrap="square" lIns="0" tIns="0" rIns="0" bIns="0" rtlCol="0" anchor="ctr"/>
          <a:lstStyle/>
          <a:p>
            <a:pPr algn="ctr" indent="0" marL="0">
              <a:buNone/>
            </a:pPr>
            <a:r>
              <a:rPr lang="en-US" sz="950" dirty="0">
                <a:solidFill>
                  <a:srgbClr val="0F2D4A"/>
                </a:solidFill>
              </a:rPr>
              <a:t>20.6</a:t>
            </a:r>
            <a:endParaRPr lang="en-US" sz="950" dirty="0"/>
          </a:p>
        </p:txBody>
      </p:sp>
      <p:sp>
        <p:nvSpPr>
          <p:cNvPr id="21" name="Text 19"/>
          <p:cNvSpPr/>
          <p:nvPr/>
        </p:nvSpPr>
        <p:spPr>
          <a:xfrm>
            <a:off x="3922776" y="4672584"/>
            <a:ext cx="1193006" cy="274320"/>
          </a:xfrm>
          <a:prstGeom prst="rect">
            <a:avLst/>
          </a:prstGeom>
          <a:noFill/>
          <a:ln/>
        </p:spPr>
        <p:txBody>
          <a:bodyPr wrap="square" lIns="0" tIns="0" rIns="0" bIns="0" rtlCol="0" anchor="ctr"/>
          <a:lstStyle/>
          <a:p>
            <a:pPr algn="ctr" indent="0" marL="0">
              <a:buNone/>
            </a:pPr>
            <a:r>
              <a:rPr lang="en-US" sz="1050" dirty="0">
                <a:solidFill>
                  <a:srgbClr val="394B5E"/>
                </a:solidFill>
              </a:rPr>
              <a:t>2.0 min</a:t>
            </a:r>
            <a:endParaRPr lang="en-US" sz="1050" dirty="0"/>
          </a:p>
        </p:txBody>
      </p:sp>
      <p:sp>
        <p:nvSpPr>
          <p:cNvPr id="22" name="Shape 20"/>
          <p:cNvSpPr/>
          <p:nvPr/>
        </p:nvSpPr>
        <p:spPr>
          <a:xfrm>
            <a:off x="5328666" y="2608478"/>
            <a:ext cx="735806" cy="2009242"/>
          </a:xfrm>
          <a:prstGeom prst="rect">
            <a:avLst/>
          </a:prstGeom>
          <a:solidFill>
            <a:srgbClr val="C9523C"/>
          </a:solidFill>
          <a:ln w="12700">
            <a:solidFill>
              <a:srgbClr val="C9523C">
                <a:alpha val="0"/>
              </a:srgbClr>
            </a:solidFill>
            <a:prstDash val="solid"/>
          </a:ln>
        </p:spPr>
      </p:sp>
      <p:sp>
        <p:nvSpPr>
          <p:cNvPr id="23" name="Text 21"/>
          <p:cNvSpPr/>
          <p:nvPr/>
        </p:nvSpPr>
        <p:spPr>
          <a:xfrm>
            <a:off x="5282946" y="2443886"/>
            <a:ext cx="827246" cy="146304"/>
          </a:xfrm>
          <a:prstGeom prst="rect">
            <a:avLst/>
          </a:prstGeom>
          <a:noFill/>
          <a:ln/>
        </p:spPr>
        <p:txBody>
          <a:bodyPr wrap="square" lIns="0" tIns="0" rIns="0" bIns="0" rtlCol="0" anchor="ctr"/>
          <a:lstStyle/>
          <a:p>
            <a:pPr algn="ctr" indent="0" marL="0">
              <a:buNone/>
            </a:pPr>
            <a:r>
              <a:rPr lang="en-US" sz="950" dirty="0">
                <a:solidFill>
                  <a:srgbClr val="0F2D4A"/>
                </a:solidFill>
              </a:rPr>
              <a:t>41.2</a:t>
            </a:r>
            <a:endParaRPr lang="en-US" sz="950" dirty="0"/>
          </a:p>
        </p:txBody>
      </p:sp>
      <p:sp>
        <p:nvSpPr>
          <p:cNvPr id="24" name="Text 22"/>
          <p:cNvSpPr/>
          <p:nvPr/>
        </p:nvSpPr>
        <p:spPr>
          <a:xfrm>
            <a:off x="5100066" y="4672584"/>
            <a:ext cx="1193006" cy="274320"/>
          </a:xfrm>
          <a:prstGeom prst="rect">
            <a:avLst/>
          </a:prstGeom>
          <a:noFill/>
          <a:ln/>
        </p:spPr>
        <p:txBody>
          <a:bodyPr wrap="square" lIns="0" tIns="0" rIns="0" bIns="0" rtlCol="0" anchor="ctr"/>
          <a:lstStyle/>
          <a:p>
            <a:pPr algn="ctr" indent="0" marL="0">
              <a:buNone/>
            </a:pPr>
            <a:r>
              <a:rPr lang="en-US" sz="1050" dirty="0">
                <a:solidFill>
                  <a:srgbClr val="394B5E"/>
                </a:solidFill>
              </a:rPr>
              <a:t>4.0 min</a:t>
            </a:r>
            <a:endParaRPr lang="en-US" sz="1050" dirty="0"/>
          </a:p>
        </p:txBody>
      </p:sp>
      <p:sp>
        <p:nvSpPr>
          <p:cNvPr id="25" name="Text 23"/>
          <p:cNvSpPr/>
          <p:nvPr/>
        </p:nvSpPr>
        <p:spPr>
          <a:xfrm rot="16200000">
            <a:off x="786384" y="4526280"/>
            <a:ext cx="274320" cy="640080"/>
          </a:xfrm>
          <a:prstGeom prst="rect">
            <a:avLst/>
          </a:prstGeom>
          <a:noFill/>
          <a:ln/>
        </p:spPr>
        <p:txBody>
          <a:bodyPr wrap="square" lIns="0" tIns="0" rIns="0" bIns="0" rtlCol="0" anchor="ctr"/>
          <a:lstStyle/>
          <a:p>
            <a:pPr indent="0" marL="0">
              <a:buNone/>
            </a:pPr>
            <a:r>
              <a:rPr lang="en-US" sz="900" dirty="0">
                <a:solidFill>
                  <a:srgbClr val="6C7B8B"/>
                </a:solidFill>
              </a:rPr>
              <a:t>Annual cost (£m)</a:t>
            </a:r>
            <a:endParaRPr lang="en-US" sz="900" dirty="0"/>
          </a:p>
        </p:txBody>
      </p:sp>
      <p:graphicFrame>
        <p:nvGraphicFramePr>
          <p:cNvPr id="23" name="Table 0"/>
          <p:cNvGraphicFramePr>
            <a:graphicFrameLocks noGrp="1"/>
          </p:cNvGraphicFramePr>
          <p:nvPr>
            <p:extLst>
              <p:ext uri="{D42A27DB-BD31-4B8C-83A1-F6EECF244321}">
                <p14:modId xmlns:p14="http://schemas.microsoft.com/office/powerpoint/2010/main" val="1579011935"/>
              </p:ext>
            </p:extLst>
          </p:nvPr>
        </p:nvGraphicFramePr>
        <p:xfrm>
          <a:off x="6720840" y="1600200"/>
          <a:ext cx="4663440" cy="2971800"/>
        </p:xfrm>
        <a:graphic>
          <a:graphicData uri="http://schemas.openxmlformats.org/drawingml/2006/table">
            <a:tbl>
              <a:tblPr/>
              <a:tblGrid>
                <a:gridCol w="1874520"/>
                <a:gridCol w="1280160"/>
                <a:gridCol w="1097280"/>
              </a:tblGrid>
              <a:tr h="411480">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Boundary scenario</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Delay per vehicle</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20" b="1" dirty="0">
                          <a:solidFill>
                            <a:srgbClr val="FFFFFF"/>
                          </a:solidFill>
                          <a:latin typeface="Aptos" pitchFamily="34" charset="0"/>
                          <a:ea typeface="Aptos" pitchFamily="34" charset="-122"/>
                          <a:cs typeface="Aptos" pitchFamily="34" charset="-120"/>
                        </a:rPr>
                        <a:t>Annual drag (£m)</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r>
              <a:tr h="566928">
                <a:tc>
                  <a:txBody>
                    <a:bodyPr/>
                    <a:lstStyle/>
                    <a:p>
                      <a:pPr indent="0" marL="0">
                        <a:buNone/>
                      </a:pPr>
                      <a:r>
                        <a:rPr lang="en-US" sz="1020" dirty="0">
                          <a:solidFill>
                            <a:srgbClr val="394B5E"/>
                          </a:solidFill>
                          <a:latin typeface="Aptos" pitchFamily="34" charset="0"/>
                          <a:ea typeface="Aptos" pitchFamily="34" charset="-122"/>
                          <a:cs typeface="Aptos" pitchFamily="34" charset="-120"/>
                        </a:rPr>
                        <a:t>7,500 vehicles/day</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0.5 min</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2.5</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566928">
                <a:tc>
                  <a:txBody>
                    <a:bodyPr/>
                    <a:lstStyle/>
                    <a:p>
                      <a:pPr indent="0" marL="0">
                        <a:buNone/>
                      </a:pPr>
                      <a:r>
                        <a:rPr lang="en-US" sz="1020" dirty="0">
                          <a:solidFill>
                            <a:srgbClr val="394B5E"/>
                          </a:solidFill>
                          <a:latin typeface="Aptos" pitchFamily="34" charset="0"/>
                          <a:ea typeface="Aptos" pitchFamily="34" charset="-122"/>
                          <a:cs typeface="Aptos" pitchFamily="34" charset="-120"/>
                        </a:rPr>
                        <a:t>15,000 vehicles/day</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1.0 min</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10.3</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566928">
                <a:tc>
                  <a:txBody>
                    <a:bodyPr/>
                    <a:lstStyle/>
                    <a:p>
                      <a:pPr indent="0" marL="0">
                        <a:buNone/>
                      </a:pPr>
                      <a:r>
                        <a:rPr lang="en-US" sz="1020" dirty="0">
                          <a:solidFill>
                            <a:srgbClr val="394B5E"/>
                          </a:solidFill>
                          <a:latin typeface="Aptos" pitchFamily="34" charset="0"/>
                          <a:ea typeface="Aptos" pitchFamily="34" charset="-122"/>
                          <a:cs typeface="Aptos" pitchFamily="34" charset="-120"/>
                        </a:rPr>
                        <a:t>15,000 vehicles/day</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2.0 min</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20.6</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566928">
                <a:tc>
                  <a:txBody>
                    <a:bodyPr/>
                    <a:lstStyle/>
                    <a:p>
                      <a:pPr indent="0" marL="0">
                        <a:buNone/>
                      </a:pPr>
                      <a:r>
                        <a:rPr lang="en-US" sz="1020" dirty="0">
                          <a:solidFill>
                            <a:srgbClr val="394B5E"/>
                          </a:solidFill>
                          <a:latin typeface="Aptos" pitchFamily="34" charset="0"/>
                          <a:ea typeface="Aptos" pitchFamily="34" charset="-122"/>
                          <a:cs typeface="Aptos" pitchFamily="34" charset="-120"/>
                        </a:rPr>
                        <a:t>30,000 vehicles/day</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4.0 min</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20" dirty="0">
                          <a:solidFill>
                            <a:srgbClr val="394B5E"/>
                          </a:solidFill>
                          <a:latin typeface="Aptos" pitchFamily="34" charset="0"/>
                          <a:ea typeface="Aptos" pitchFamily="34" charset="-122"/>
                          <a:cs typeface="Aptos" pitchFamily="34" charset="-120"/>
                        </a:rPr>
                        <a:t>82.4</a:t>
                      </a:r>
                      <a:endParaRPr lang="en-US" sz="1020" dirty="0">
                        <a:latin typeface="Aptos" charset="0"/>
                        <a:ea typeface="Aptos" charset="0"/>
                        <a:cs typeface="Aptos" charset="0"/>
                      </a:endParaRPr>
                    </a:p>
                  </a:txBody>
                  <a:tcPr marL="45720" marR="4572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bl>
          </a:graphicData>
        </a:graphic>
      </p:graphicFrame>
      <p:sp>
        <p:nvSpPr>
          <p:cNvPr id="27" name="Shape 24"/>
          <p:cNvSpPr/>
          <p:nvPr/>
        </p:nvSpPr>
        <p:spPr>
          <a:xfrm>
            <a:off x="6720840" y="4754880"/>
            <a:ext cx="4663440" cy="822960"/>
          </a:xfrm>
          <a:prstGeom prst="roundRect">
            <a:avLst>
              <a:gd name="adj" fmla="val 8889"/>
            </a:avLst>
          </a:prstGeom>
          <a:solidFill>
            <a:srgbClr val="F7E7E2"/>
          </a:solidFill>
          <a:ln w="12700">
            <a:solidFill>
              <a:srgbClr val="EAC2B8"/>
            </a:solidFill>
            <a:prstDash val="solid"/>
          </a:ln>
        </p:spPr>
      </p:sp>
      <p:sp>
        <p:nvSpPr>
          <p:cNvPr id="28" name="Text 25"/>
          <p:cNvSpPr/>
          <p:nvPr/>
        </p:nvSpPr>
        <p:spPr>
          <a:xfrm>
            <a:off x="6885432" y="4901184"/>
            <a:ext cx="4334256" cy="256032"/>
          </a:xfrm>
          <a:prstGeom prst="rect">
            <a:avLst/>
          </a:prstGeom>
          <a:noFill/>
          <a:ln/>
        </p:spPr>
        <p:txBody>
          <a:bodyPr wrap="square" lIns="0" tIns="0" rIns="0" bIns="0" rtlCol="0" anchor="ctr"/>
          <a:lstStyle/>
          <a:p>
            <a:pPr indent="0" marL="0">
              <a:buNone/>
            </a:pPr>
            <a:r>
              <a:rPr lang="en-US" sz="1700" b="1" dirty="0">
                <a:solidFill>
                  <a:srgbClr val="C9523C"/>
                </a:solidFill>
              </a:rPr>
              <a:t>What to remember</a:t>
            </a:r>
            <a:endParaRPr lang="en-US" sz="1700" dirty="0"/>
          </a:p>
        </p:txBody>
      </p:sp>
      <p:sp>
        <p:nvSpPr>
          <p:cNvPr id="29" name="Text 26"/>
          <p:cNvSpPr/>
          <p:nvPr/>
        </p:nvSpPr>
        <p:spPr>
          <a:xfrm>
            <a:off x="6885432" y="5248656"/>
            <a:ext cx="4334256" cy="182880"/>
          </a:xfrm>
          <a:prstGeom prst="rect">
            <a:avLst/>
          </a:prstGeom>
          <a:noFill/>
          <a:ln/>
        </p:spPr>
        <p:txBody>
          <a:bodyPr wrap="square" lIns="254" tIns="254" rIns="254" bIns="254" rtlCol="0" anchor="ctr"/>
          <a:lstStyle/>
          <a:p>
            <a:pPr indent="0" marL="0">
              <a:buNone/>
            </a:pPr>
            <a:r>
              <a:rPr lang="en-US" sz="1120" dirty="0">
                <a:solidFill>
                  <a:srgbClr val="394B5E"/>
                </a:solidFill>
              </a:rPr>
              <a:t>The point is cumulative drag: small repeated delays on strategic roads can add up to meaningful citywide cost.</a:t>
            </a:r>
            <a:endParaRPr lang="en-US" sz="112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Appendix chart: why 25mph is being raised</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sz="1000">
                <a:solidFill>
                  <a:srgbClr val="6C7B8B"/>
                </a:solidFill>
                <a:latin typeface="Aptos"/>
              </a:rPr>
              <a:t>This is a policy hypothesis, not a finding proven by the study. Measure shown here = the share of recorded injury crashes that ended in death or serious injury.</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23</a:t>
            </a:r>
            <a:endParaRPr lang="en-US" sz="850" dirty="0"/>
          </a:p>
        </p:txBody>
      </p:sp>
      <p:sp>
        <p:nvSpPr>
          <p:cNvPr id="6" name="Shape 4"/>
          <p:cNvSpPr/>
          <p:nvPr/>
        </p:nvSpPr>
        <p:spPr>
          <a:xfrm>
            <a:off x="731520" y="1325880"/>
            <a:ext cx="5577840" cy="4434840"/>
          </a:xfrm>
          <a:prstGeom prst="roundRect">
            <a:avLst>
              <a:gd name="adj" fmla="val 1237"/>
            </a:avLst>
          </a:prstGeom>
          <a:solidFill>
            <a:srgbClr val="FFFFFF"/>
          </a:solidFill>
          <a:ln w="12700">
            <a:solidFill>
              <a:srgbClr val="D9D4CB"/>
            </a:solidFill>
            <a:prstDash val="solid"/>
          </a:ln>
        </p:spPr>
      </p:sp>
      <p:sp>
        <p:nvSpPr>
          <p:cNvPr id="7" name="Text 5"/>
          <p:cNvSpPr/>
          <p:nvPr/>
        </p:nvSpPr>
        <p:spPr>
          <a:xfrm>
            <a:off x="1051560" y="1627632"/>
            <a:ext cx="4937760" cy="201168"/>
          </a:xfrm>
          <a:prstGeom prst="rect">
            <a:avLst/>
          </a:prstGeom>
          <a:noFill/>
          <a:ln/>
        </p:spPr>
        <p:txBody>
          <a:bodyPr wrap="square" lIns="0" tIns="0" rIns="0" bIns="0" rtlCol="0" anchor="ctr"/>
          <a:lstStyle/>
          <a:p>
            <a:pPr algn="ctr" indent="0" marL="0">
              <a:buNone/>
            </a:pPr>
            <a:r>
              <a:rPr lang="en-US" sz="1500" b="1" dirty="0">
                <a:solidFill>
                  <a:srgbClr val="0F2D4A"/>
                </a:solidFill>
              </a:rPr>
              <a:t>Fatal-or-serious-injury share by posted speed</a:t>
            </a:r>
            <a:endParaRPr lang="en-US" sz="1500" dirty="0"/>
          </a:p>
        </p:txBody>
      </p:sp>
      <p:sp>
        <p:nvSpPr>
          <p:cNvPr id="8" name="Shape 6"/>
          <p:cNvSpPr/>
          <p:nvPr/>
        </p:nvSpPr>
        <p:spPr>
          <a:xfrm>
            <a:off x="1463040" y="4507992"/>
            <a:ext cx="4343400" cy="0"/>
          </a:xfrm>
          <a:prstGeom prst="line">
            <a:avLst/>
          </a:prstGeom>
          <a:noFill/>
          <a:ln w="12700">
            <a:solidFill>
              <a:srgbClr val="8E8A84"/>
            </a:solidFill>
            <a:prstDash val="solid"/>
          </a:ln>
        </p:spPr>
      </p:sp>
      <p:sp>
        <p:nvSpPr>
          <p:cNvPr id="9" name="Shape 7"/>
          <p:cNvSpPr/>
          <p:nvPr/>
        </p:nvSpPr>
        <p:spPr>
          <a:xfrm>
            <a:off x="1463040" y="2103120"/>
            <a:ext cx="0" cy="2404872"/>
          </a:xfrm>
          <a:prstGeom prst="line">
            <a:avLst/>
          </a:prstGeom>
          <a:noFill/>
          <a:ln w="12700">
            <a:solidFill>
              <a:srgbClr val="8E8A84"/>
            </a:solidFill>
            <a:prstDash val="solid"/>
          </a:ln>
        </p:spPr>
      </p:sp>
      <p:sp>
        <p:nvSpPr>
          <p:cNvPr id="10" name="Shape 8"/>
          <p:cNvSpPr/>
          <p:nvPr/>
        </p:nvSpPr>
        <p:spPr>
          <a:xfrm>
            <a:off x="1463040" y="4507992"/>
            <a:ext cx="4343400" cy="0"/>
          </a:xfrm>
          <a:prstGeom prst="line">
            <a:avLst/>
          </a:prstGeom>
          <a:noFill/>
          <a:ln w="12700">
            <a:solidFill>
              <a:srgbClr val="D7D1C8"/>
            </a:solidFill>
            <a:prstDash val="solid"/>
          </a:ln>
        </p:spPr>
      </p:sp>
      <p:sp>
        <p:nvSpPr>
          <p:cNvPr id="11" name="Text 9"/>
          <p:cNvSpPr/>
          <p:nvPr/>
        </p:nvSpPr>
        <p:spPr>
          <a:xfrm>
            <a:off x="1051560" y="4434840"/>
            <a:ext cx="356616" cy="146304"/>
          </a:xfrm>
          <a:prstGeom prst="rect">
            <a:avLst/>
          </a:prstGeom>
          <a:noFill/>
          <a:ln/>
        </p:spPr>
        <p:txBody>
          <a:bodyPr wrap="square" lIns="0" tIns="0" rIns="0" bIns="0" rtlCol="0" anchor="ctr"/>
          <a:lstStyle/>
          <a:p>
            <a:pPr algn="r" indent="0" marL="0">
              <a:buNone/>
            </a:pPr>
            <a:r>
              <a:rPr lang="en-US" sz="880" dirty="0">
                <a:solidFill>
                  <a:srgbClr val="6C7B8B"/>
                </a:solidFill>
              </a:rPr>
              <a:t>14.7%</a:t>
            </a:r>
            <a:endParaRPr lang="en-US" sz="880" dirty="0"/>
          </a:p>
        </p:txBody>
      </p:sp>
      <p:sp>
        <p:nvSpPr>
          <p:cNvPr id="12" name="Shape 10"/>
          <p:cNvSpPr/>
          <p:nvPr/>
        </p:nvSpPr>
        <p:spPr>
          <a:xfrm>
            <a:off x="1463040" y="3906774"/>
            <a:ext cx="4343400" cy="0"/>
          </a:xfrm>
          <a:prstGeom prst="line">
            <a:avLst/>
          </a:prstGeom>
          <a:noFill/>
          <a:ln w="12700">
            <a:solidFill>
              <a:srgbClr val="D7D1C8"/>
            </a:solidFill>
            <a:prstDash val="solid"/>
          </a:ln>
        </p:spPr>
      </p:sp>
      <p:sp>
        <p:nvSpPr>
          <p:cNvPr id="13" name="Text 11"/>
          <p:cNvSpPr/>
          <p:nvPr/>
        </p:nvSpPr>
        <p:spPr>
          <a:xfrm>
            <a:off x="1051560" y="3833622"/>
            <a:ext cx="356616" cy="146304"/>
          </a:xfrm>
          <a:prstGeom prst="rect">
            <a:avLst/>
          </a:prstGeom>
          <a:noFill/>
          <a:ln/>
        </p:spPr>
        <p:txBody>
          <a:bodyPr wrap="square" lIns="0" tIns="0" rIns="0" bIns="0" rtlCol="0" anchor="ctr"/>
          <a:lstStyle/>
          <a:p>
            <a:pPr algn="r" indent="0" marL="0">
              <a:buNone/>
            </a:pPr>
            <a:r>
              <a:rPr lang="en-US" sz="880" dirty="0">
                <a:solidFill>
                  <a:srgbClr val="6C7B8B"/>
                </a:solidFill>
              </a:rPr>
              <a:t>15.6%</a:t>
            </a:r>
            <a:endParaRPr lang="en-US" sz="880" dirty="0"/>
          </a:p>
        </p:txBody>
      </p:sp>
      <p:sp>
        <p:nvSpPr>
          <p:cNvPr id="14" name="Shape 12"/>
          <p:cNvSpPr/>
          <p:nvPr/>
        </p:nvSpPr>
        <p:spPr>
          <a:xfrm>
            <a:off x="1463040" y="3305556"/>
            <a:ext cx="4343400" cy="0"/>
          </a:xfrm>
          <a:prstGeom prst="line">
            <a:avLst/>
          </a:prstGeom>
          <a:noFill/>
          <a:ln w="12700">
            <a:solidFill>
              <a:srgbClr val="D7D1C8"/>
            </a:solidFill>
            <a:prstDash val="solid"/>
          </a:ln>
        </p:spPr>
      </p:sp>
      <p:sp>
        <p:nvSpPr>
          <p:cNvPr id="15" name="Text 13"/>
          <p:cNvSpPr/>
          <p:nvPr/>
        </p:nvSpPr>
        <p:spPr>
          <a:xfrm>
            <a:off x="1051560" y="3232404"/>
            <a:ext cx="356616" cy="146304"/>
          </a:xfrm>
          <a:prstGeom prst="rect">
            <a:avLst/>
          </a:prstGeom>
          <a:noFill/>
          <a:ln/>
        </p:spPr>
        <p:txBody>
          <a:bodyPr wrap="square" lIns="0" tIns="0" rIns="0" bIns="0" rtlCol="0" anchor="ctr"/>
          <a:lstStyle/>
          <a:p>
            <a:pPr algn="r" indent="0" marL="0">
              <a:buNone/>
            </a:pPr>
            <a:r>
              <a:rPr lang="en-US" sz="880" dirty="0">
                <a:solidFill>
                  <a:srgbClr val="6C7B8B"/>
                </a:solidFill>
              </a:rPr>
              <a:t>16.6%</a:t>
            </a:r>
            <a:endParaRPr lang="en-US" sz="880" dirty="0"/>
          </a:p>
        </p:txBody>
      </p:sp>
      <p:sp>
        <p:nvSpPr>
          <p:cNvPr id="16" name="Shape 14"/>
          <p:cNvSpPr/>
          <p:nvPr/>
        </p:nvSpPr>
        <p:spPr>
          <a:xfrm>
            <a:off x="1463040" y="2704338"/>
            <a:ext cx="4343400" cy="0"/>
          </a:xfrm>
          <a:prstGeom prst="line">
            <a:avLst/>
          </a:prstGeom>
          <a:noFill/>
          <a:ln w="12700">
            <a:solidFill>
              <a:srgbClr val="D7D1C8"/>
            </a:solidFill>
            <a:prstDash val="solid"/>
          </a:ln>
        </p:spPr>
      </p:sp>
      <p:sp>
        <p:nvSpPr>
          <p:cNvPr id="17" name="Text 15"/>
          <p:cNvSpPr/>
          <p:nvPr/>
        </p:nvSpPr>
        <p:spPr>
          <a:xfrm>
            <a:off x="1051560" y="2631186"/>
            <a:ext cx="356616" cy="146304"/>
          </a:xfrm>
          <a:prstGeom prst="rect">
            <a:avLst/>
          </a:prstGeom>
          <a:noFill/>
          <a:ln/>
        </p:spPr>
        <p:txBody>
          <a:bodyPr wrap="square" lIns="0" tIns="0" rIns="0" bIns="0" rtlCol="0" anchor="ctr"/>
          <a:lstStyle/>
          <a:p>
            <a:pPr algn="r" indent="0" marL="0">
              <a:buNone/>
            </a:pPr>
            <a:r>
              <a:rPr lang="en-US" sz="880" dirty="0">
                <a:solidFill>
                  <a:srgbClr val="6C7B8B"/>
                </a:solidFill>
              </a:rPr>
              <a:t>17.6%</a:t>
            </a:r>
            <a:endParaRPr lang="en-US" sz="880" dirty="0"/>
          </a:p>
        </p:txBody>
      </p:sp>
      <p:sp>
        <p:nvSpPr>
          <p:cNvPr id="18" name="Shape 16"/>
          <p:cNvSpPr/>
          <p:nvPr/>
        </p:nvSpPr>
        <p:spPr>
          <a:xfrm>
            <a:off x="1463040" y="2103120"/>
            <a:ext cx="4343400" cy="0"/>
          </a:xfrm>
          <a:prstGeom prst="line">
            <a:avLst/>
          </a:prstGeom>
          <a:noFill/>
          <a:ln w="12700">
            <a:solidFill>
              <a:srgbClr val="D7D1C8"/>
            </a:solidFill>
            <a:prstDash val="solid"/>
          </a:ln>
        </p:spPr>
      </p:sp>
      <p:sp>
        <p:nvSpPr>
          <p:cNvPr id="19" name="Text 17"/>
          <p:cNvSpPr/>
          <p:nvPr/>
        </p:nvSpPr>
        <p:spPr>
          <a:xfrm>
            <a:off x="1051560" y="2029968"/>
            <a:ext cx="356616" cy="146304"/>
          </a:xfrm>
          <a:prstGeom prst="rect">
            <a:avLst/>
          </a:prstGeom>
          <a:noFill/>
          <a:ln/>
        </p:spPr>
        <p:txBody>
          <a:bodyPr wrap="square" lIns="0" tIns="0" rIns="0" bIns="0" rtlCol="0" anchor="ctr"/>
          <a:lstStyle/>
          <a:p>
            <a:pPr algn="r" indent="0" marL="0">
              <a:buNone/>
            </a:pPr>
            <a:r>
              <a:rPr lang="en-US" sz="880" dirty="0">
                <a:solidFill>
                  <a:srgbClr val="6C7B8B"/>
                </a:solidFill>
              </a:rPr>
              <a:t>18.5%</a:t>
            </a:r>
            <a:endParaRPr lang="en-US" sz="880" dirty="0"/>
          </a:p>
        </p:txBody>
      </p:sp>
      <p:sp>
        <p:nvSpPr>
          <p:cNvPr id="20" name="Shape 18"/>
          <p:cNvSpPr/>
          <p:nvPr/>
        </p:nvSpPr>
        <p:spPr>
          <a:xfrm>
            <a:off x="1408176" y="3693695"/>
            <a:ext cx="109728" cy="109728"/>
          </a:xfrm>
          <a:prstGeom prst="ellipse">
            <a:avLst/>
          </a:prstGeom>
          <a:solidFill>
            <a:srgbClr val="FFFFFF"/>
          </a:solidFill>
          <a:ln w="12700">
            <a:solidFill>
              <a:srgbClr val="0F2D4A"/>
            </a:solidFill>
            <a:prstDash val="solid"/>
          </a:ln>
        </p:spPr>
      </p:sp>
      <p:sp>
        <p:nvSpPr>
          <p:cNvPr id="21" name="Text 19"/>
          <p:cNvSpPr/>
          <p:nvPr/>
        </p:nvSpPr>
        <p:spPr>
          <a:xfrm>
            <a:off x="129844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20</a:t>
            </a:r>
            <a:endParaRPr lang="en-US" sz="950" dirty="0"/>
          </a:p>
        </p:txBody>
      </p:sp>
      <p:sp>
        <p:nvSpPr>
          <p:cNvPr id="22" name="Shape 20"/>
          <p:cNvSpPr/>
          <p:nvPr/>
        </p:nvSpPr>
        <p:spPr>
          <a:xfrm>
            <a:off x="1463040" y="3748559"/>
            <a:ext cx="868680" cy="379717"/>
          </a:xfrm>
          <a:prstGeom prst="line">
            <a:avLst/>
          </a:prstGeom>
          <a:noFill/>
          <a:ln w="12700">
            <a:solidFill>
              <a:srgbClr val="0F2D4A"/>
            </a:solidFill>
            <a:prstDash val="solid"/>
          </a:ln>
        </p:spPr>
      </p:sp>
      <p:sp>
        <p:nvSpPr>
          <p:cNvPr id="23" name="Shape 21"/>
          <p:cNvSpPr/>
          <p:nvPr/>
        </p:nvSpPr>
        <p:spPr>
          <a:xfrm>
            <a:off x="2276856" y="4073411"/>
            <a:ext cx="109728" cy="109728"/>
          </a:xfrm>
          <a:prstGeom prst="ellipse">
            <a:avLst/>
          </a:prstGeom>
          <a:solidFill>
            <a:srgbClr val="FFFFFF"/>
          </a:solidFill>
          <a:ln w="12700">
            <a:solidFill>
              <a:srgbClr val="0F2D4A"/>
            </a:solidFill>
            <a:prstDash val="solid"/>
          </a:ln>
        </p:spPr>
      </p:sp>
      <p:sp>
        <p:nvSpPr>
          <p:cNvPr id="24" name="Text 22"/>
          <p:cNvSpPr/>
          <p:nvPr/>
        </p:nvSpPr>
        <p:spPr>
          <a:xfrm>
            <a:off x="216712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30</a:t>
            </a:r>
            <a:endParaRPr lang="en-US" sz="950" dirty="0"/>
          </a:p>
        </p:txBody>
      </p:sp>
      <p:sp>
        <p:nvSpPr>
          <p:cNvPr id="25" name="Shape 23"/>
          <p:cNvSpPr/>
          <p:nvPr/>
        </p:nvSpPr>
        <p:spPr>
          <a:xfrm>
            <a:off x="2331720" y="4128275"/>
            <a:ext cx="868680" cy="-316431"/>
          </a:xfrm>
          <a:prstGeom prst="line">
            <a:avLst/>
          </a:prstGeom>
          <a:noFill/>
          <a:ln w="12700">
            <a:solidFill>
              <a:srgbClr val="0F2D4A"/>
            </a:solidFill>
            <a:prstDash val="solid"/>
          </a:ln>
        </p:spPr>
      </p:sp>
      <p:sp>
        <p:nvSpPr>
          <p:cNvPr id="26" name="Shape 24"/>
          <p:cNvSpPr/>
          <p:nvPr/>
        </p:nvSpPr>
        <p:spPr>
          <a:xfrm>
            <a:off x="3145536" y="3756981"/>
            <a:ext cx="109728" cy="109728"/>
          </a:xfrm>
          <a:prstGeom prst="ellipse">
            <a:avLst/>
          </a:prstGeom>
          <a:solidFill>
            <a:srgbClr val="FFFFFF"/>
          </a:solidFill>
          <a:ln w="12700">
            <a:solidFill>
              <a:srgbClr val="0F2D4A"/>
            </a:solidFill>
            <a:prstDash val="solid"/>
          </a:ln>
        </p:spPr>
      </p:sp>
      <p:sp>
        <p:nvSpPr>
          <p:cNvPr id="27" name="Text 25"/>
          <p:cNvSpPr/>
          <p:nvPr/>
        </p:nvSpPr>
        <p:spPr>
          <a:xfrm>
            <a:off x="303580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40</a:t>
            </a:r>
            <a:endParaRPr lang="en-US" sz="950" dirty="0"/>
          </a:p>
        </p:txBody>
      </p:sp>
      <p:sp>
        <p:nvSpPr>
          <p:cNvPr id="28" name="Shape 26"/>
          <p:cNvSpPr/>
          <p:nvPr/>
        </p:nvSpPr>
        <p:spPr>
          <a:xfrm>
            <a:off x="3200400" y="3811845"/>
            <a:ext cx="868680" cy="443003"/>
          </a:xfrm>
          <a:prstGeom prst="line">
            <a:avLst/>
          </a:prstGeom>
          <a:noFill/>
          <a:ln w="12700">
            <a:solidFill>
              <a:srgbClr val="0F2D4A"/>
            </a:solidFill>
            <a:prstDash val="solid"/>
          </a:ln>
        </p:spPr>
      </p:sp>
      <p:sp>
        <p:nvSpPr>
          <p:cNvPr id="29" name="Shape 27"/>
          <p:cNvSpPr/>
          <p:nvPr/>
        </p:nvSpPr>
        <p:spPr>
          <a:xfrm>
            <a:off x="4014216" y="4199984"/>
            <a:ext cx="109728" cy="109728"/>
          </a:xfrm>
          <a:prstGeom prst="ellipse">
            <a:avLst/>
          </a:prstGeom>
          <a:solidFill>
            <a:srgbClr val="FFFFFF"/>
          </a:solidFill>
          <a:ln w="12700">
            <a:solidFill>
              <a:srgbClr val="0F2D4A"/>
            </a:solidFill>
            <a:prstDash val="solid"/>
          </a:ln>
        </p:spPr>
      </p:sp>
      <p:sp>
        <p:nvSpPr>
          <p:cNvPr id="30" name="Text 28"/>
          <p:cNvSpPr/>
          <p:nvPr/>
        </p:nvSpPr>
        <p:spPr>
          <a:xfrm>
            <a:off x="390448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50</a:t>
            </a:r>
            <a:endParaRPr lang="en-US" sz="950" dirty="0"/>
          </a:p>
        </p:txBody>
      </p:sp>
      <p:sp>
        <p:nvSpPr>
          <p:cNvPr id="31" name="Shape 29"/>
          <p:cNvSpPr/>
          <p:nvPr/>
        </p:nvSpPr>
        <p:spPr>
          <a:xfrm>
            <a:off x="4069080" y="4254848"/>
            <a:ext cx="868680" cy="-1898583"/>
          </a:xfrm>
          <a:prstGeom prst="line">
            <a:avLst/>
          </a:prstGeom>
          <a:noFill/>
          <a:ln w="12700">
            <a:solidFill>
              <a:srgbClr val="0F2D4A"/>
            </a:solidFill>
            <a:prstDash val="solid"/>
          </a:ln>
        </p:spPr>
      </p:sp>
      <p:sp>
        <p:nvSpPr>
          <p:cNvPr id="32" name="Shape 30"/>
          <p:cNvSpPr/>
          <p:nvPr/>
        </p:nvSpPr>
        <p:spPr>
          <a:xfrm>
            <a:off x="4882896" y="2301400"/>
            <a:ext cx="109728" cy="109728"/>
          </a:xfrm>
          <a:prstGeom prst="ellipse">
            <a:avLst/>
          </a:prstGeom>
          <a:solidFill>
            <a:srgbClr val="FFFFFF"/>
          </a:solidFill>
          <a:ln w="12700">
            <a:solidFill>
              <a:srgbClr val="0F2D4A"/>
            </a:solidFill>
            <a:prstDash val="solid"/>
          </a:ln>
        </p:spPr>
      </p:sp>
      <p:sp>
        <p:nvSpPr>
          <p:cNvPr id="33" name="Text 31"/>
          <p:cNvSpPr/>
          <p:nvPr/>
        </p:nvSpPr>
        <p:spPr>
          <a:xfrm>
            <a:off x="477316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60</a:t>
            </a:r>
            <a:endParaRPr lang="en-US" sz="950" dirty="0"/>
          </a:p>
        </p:txBody>
      </p:sp>
      <p:sp>
        <p:nvSpPr>
          <p:cNvPr id="34" name="Shape 32"/>
          <p:cNvSpPr/>
          <p:nvPr/>
        </p:nvSpPr>
        <p:spPr>
          <a:xfrm>
            <a:off x="4937760" y="2356264"/>
            <a:ext cx="868680" cy="1265722"/>
          </a:xfrm>
          <a:prstGeom prst="line">
            <a:avLst/>
          </a:prstGeom>
          <a:noFill/>
          <a:ln w="12700">
            <a:solidFill>
              <a:srgbClr val="0F2D4A"/>
            </a:solidFill>
            <a:prstDash val="solid"/>
          </a:ln>
        </p:spPr>
      </p:sp>
      <p:sp>
        <p:nvSpPr>
          <p:cNvPr id="35" name="Shape 33"/>
          <p:cNvSpPr/>
          <p:nvPr/>
        </p:nvSpPr>
        <p:spPr>
          <a:xfrm>
            <a:off x="5751576" y="3567123"/>
            <a:ext cx="109728" cy="109728"/>
          </a:xfrm>
          <a:prstGeom prst="ellipse">
            <a:avLst/>
          </a:prstGeom>
          <a:solidFill>
            <a:srgbClr val="FFFFFF"/>
          </a:solidFill>
          <a:ln w="12700">
            <a:solidFill>
              <a:srgbClr val="0F2D4A"/>
            </a:solidFill>
            <a:prstDash val="solid"/>
          </a:ln>
        </p:spPr>
      </p:sp>
      <p:sp>
        <p:nvSpPr>
          <p:cNvPr id="36" name="Text 34"/>
          <p:cNvSpPr/>
          <p:nvPr/>
        </p:nvSpPr>
        <p:spPr>
          <a:xfrm>
            <a:off x="5641848" y="4544568"/>
            <a:ext cx="329184" cy="146304"/>
          </a:xfrm>
          <a:prstGeom prst="rect">
            <a:avLst/>
          </a:prstGeom>
          <a:noFill/>
          <a:ln/>
        </p:spPr>
        <p:txBody>
          <a:bodyPr wrap="square" lIns="0" tIns="0" rIns="0" bIns="0" rtlCol="0" anchor="ctr"/>
          <a:lstStyle/>
          <a:p>
            <a:pPr algn="ctr" indent="0" marL="0">
              <a:buNone/>
            </a:pPr>
            <a:r>
              <a:rPr lang="en-US" sz="950" dirty="0">
                <a:solidFill>
                  <a:srgbClr val="394B5E"/>
                </a:solidFill>
              </a:rPr>
              <a:t>70</a:t>
            </a:r>
            <a:endParaRPr lang="en-US" sz="950" dirty="0"/>
          </a:p>
        </p:txBody>
      </p:sp>
      <p:graphicFrame>
        <p:nvGraphicFramePr>
          <p:cNvPr id="24" name="Table 0"/>
          <p:cNvGraphicFramePr>
            <a:graphicFrameLocks noGrp="1"/>
          </p:cNvGraphicFramePr>
          <p:nvPr>
            <p:extLst>
              <p:ext uri="{D42A27DB-BD31-4B8C-83A1-F6EECF244321}">
                <p14:modId xmlns:p14="http://schemas.microsoft.com/office/powerpoint/2010/main" val="1579011935"/>
              </p:ext>
            </p:extLst>
          </p:nvPr>
        </p:nvGraphicFramePr>
        <p:xfrm>
          <a:off x="6629400" y="1508760"/>
          <a:ext cx="4892040" cy="3246120"/>
        </p:xfrm>
        <a:graphic>
          <a:graphicData uri="http://schemas.openxmlformats.org/drawingml/2006/table">
            <a:tbl>
              <a:tblPr/>
              <a:tblGrid>
                <a:gridCol w="1005840"/>
                <a:gridCol w="1005840"/>
                <a:gridCol w="2743200"/>
              </a:tblGrid>
              <a:tr h="411480">
                <a:tc>
                  <a:txBody>
                    <a:bodyPr/>
                    <a:lstStyle/>
                    <a:p>
                      <a:pPr algn="ctr" indent="0" marL="0">
                        <a:buNone/>
                      </a:pPr>
                      <a:r>
                        <a:rPr lang="en-US" sz="1000" b="1" dirty="0">
                          <a:solidFill>
                            <a:srgbClr val="FFFFFF"/>
                          </a:solidFill>
                          <a:latin typeface="Aptos" pitchFamily="34" charset="0"/>
                          <a:ea typeface="Aptos" pitchFamily="34" charset="-122"/>
                          <a:cs typeface="Aptos" pitchFamily="34" charset="-120"/>
                        </a:rPr>
                        <a:t>Posted speed</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00" b="1" dirty="0">
                          <a:solidFill>
                            <a:srgbClr val="FFFFFF"/>
                          </a:solidFill>
                          <a:latin typeface="Aptos" pitchFamily="34" charset="0"/>
                          <a:ea typeface="Aptos" pitchFamily="34" charset="-122"/>
                          <a:cs typeface="Aptos" pitchFamily="34" charset="-120"/>
                        </a:rPr>
                        <a:t>Severe-share value</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c>
                  <a:txBody>
                    <a:bodyPr/>
                    <a:lstStyle/>
                    <a:p>
                      <a:pPr algn="ctr" indent="0" marL="0">
                        <a:buNone/>
                      </a:pPr>
                      <a:r>
                        <a:rPr lang="en-US" sz="1000" b="1" dirty="0">
                          <a:solidFill>
                            <a:srgbClr val="FFFFFF"/>
                          </a:solidFill>
                          <a:latin typeface="Aptos" pitchFamily="34" charset="0"/>
                          <a:ea typeface="Aptos" pitchFamily="34" charset="-122"/>
                          <a:cs typeface="Aptos" pitchFamily="34" charset="-120"/>
                        </a:rPr>
                        <a:t>What it does not prove</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D4A"/>
                    </a:solidFill>
                  </a:tcPr>
                </a:tc>
              </a:tr>
              <a:tr h="621792">
                <a:tc>
                  <a:txBody>
                    <a:bodyPr/>
                    <a:lstStyle/>
                    <a:p>
                      <a:pPr indent="0" marL="0">
                        <a:buNone/>
                      </a:pPr>
                      <a:r>
                        <a:rPr lang="en-US" sz="1000" dirty="0">
                          <a:solidFill>
                            <a:srgbClr val="394B5E"/>
                          </a:solidFill>
                          <a:latin typeface="Aptos" pitchFamily="34" charset="0"/>
                          <a:ea typeface="Aptos" pitchFamily="34" charset="-122"/>
                          <a:cs typeface="Aptos" pitchFamily="34" charset="-120"/>
                        </a:rPr>
                        <a:t>20mph</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15.9%</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Different road mix</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21792">
                <a:tc>
                  <a:txBody>
                    <a:bodyPr/>
                    <a:lstStyle/>
                    <a:p>
                      <a:pPr indent="0" marL="0">
                        <a:buNone/>
                      </a:pPr>
                      <a:r>
                        <a:rPr lang="en-US" sz="1000" dirty="0">
                          <a:solidFill>
                            <a:srgbClr val="394B5E"/>
                          </a:solidFill>
                          <a:latin typeface="Aptos" pitchFamily="34" charset="0"/>
                          <a:ea typeface="Aptos" pitchFamily="34" charset="-122"/>
                          <a:cs typeface="Aptos" pitchFamily="34" charset="-120"/>
                        </a:rPr>
                        <a:t>30mph</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15.3%</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Different traffic mix</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21792">
                <a:tc>
                  <a:txBody>
                    <a:bodyPr/>
                    <a:lstStyle/>
                    <a:p>
                      <a:pPr indent="0" marL="0">
                        <a:buNone/>
                      </a:pPr>
                      <a:r>
                        <a:rPr lang="en-US" sz="1000" dirty="0">
                          <a:solidFill>
                            <a:srgbClr val="394B5E"/>
                          </a:solidFill>
                          <a:latin typeface="Aptos" pitchFamily="34" charset="0"/>
                          <a:ea typeface="Aptos" pitchFamily="34" charset="-122"/>
                          <a:cs typeface="Aptos" pitchFamily="34" charset="-120"/>
                        </a:rPr>
                        <a:t>40–50mph</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15.1–15.8%</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Different location types</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621792">
                <a:tc>
                  <a:txBody>
                    <a:bodyPr/>
                    <a:lstStyle/>
                    <a:p>
                      <a:pPr indent="0" marL="0">
                        <a:buNone/>
                      </a:pPr>
                      <a:r>
                        <a:rPr lang="en-US" sz="1000" dirty="0">
                          <a:solidFill>
                            <a:srgbClr val="394B5E"/>
                          </a:solidFill>
                          <a:latin typeface="Aptos" pitchFamily="34" charset="0"/>
                          <a:ea typeface="Aptos" pitchFamily="34" charset="-122"/>
                          <a:cs typeface="Aptos" pitchFamily="34" charset="-120"/>
                        </a:rPr>
                        <a:t>60–70mph</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16.1–18.1%</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indent="0" marL="0">
                        <a:buNone/>
                      </a:pPr>
                      <a:r>
                        <a:rPr lang="en-US" sz="1000" dirty="0">
                          <a:solidFill>
                            <a:srgbClr val="394B5E"/>
                          </a:solidFill>
                          <a:latin typeface="Aptos" pitchFamily="34" charset="0"/>
                          <a:ea typeface="Aptos" pitchFamily="34" charset="-122"/>
                          <a:cs typeface="Aptos" pitchFamily="34" charset="-120"/>
                        </a:rPr>
                        <a:t>Small volumes at top end</a:t>
                      </a:r>
                      <a:endParaRPr lang="en-US" sz="980" dirty="0">
                        <a:latin typeface="Aptos" charset="0"/>
                        <a:ea typeface="Aptos" charset="0"/>
                        <a:cs typeface="Aptos" charset="0"/>
                      </a:endParaRPr>
                    </a:p>
                  </a:txBody>
                  <a:tcPr marL="73152" marR="73152" marT="36576" marB="365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bl>
          </a:graphicData>
        </a:graphic>
      </p:graphicFrame>
      <p:sp>
        <p:nvSpPr>
          <p:cNvPr id="38" name="Shape 35"/>
          <p:cNvSpPr/>
          <p:nvPr/>
        </p:nvSpPr>
        <p:spPr>
          <a:xfrm>
            <a:off x="6629400" y="4892040"/>
            <a:ext cx="4892040" cy="868680"/>
          </a:xfrm>
          <a:prstGeom prst="roundRect">
            <a:avLst>
              <a:gd name="adj" fmla="val 10667"/>
            </a:avLst>
          </a:prstGeom>
          <a:solidFill>
            <a:srgbClr val="EAF2F8"/>
          </a:solidFill>
          <a:ln w="12700">
            <a:solidFill>
              <a:srgbClr val="D2E0EC"/>
            </a:solidFill>
            <a:prstDash val="solid"/>
          </a:ln>
        </p:spPr>
      </p:sp>
      <p:sp>
        <p:nvSpPr>
          <p:cNvPr id="39" name="Text 36"/>
          <p:cNvSpPr/>
          <p:nvPr/>
        </p:nvSpPr>
        <p:spPr>
          <a:xfrm>
            <a:off x="6793992" y="5038344"/>
            <a:ext cx="4562856" cy="256032"/>
          </a:xfrm>
          <a:prstGeom prst="rect">
            <a:avLst/>
          </a:prstGeom>
          <a:noFill/>
          <a:ln/>
        </p:spPr>
        <p:txBody>
          <a:bodyPr wrap="square" lIns="0" tIns="0" rIns="0" bIns="0" rtlCol="0" anchor="ctr"/>
          <a:lstStyle/>
          <a:p>
            <a:pPr indent="0" marL="0">
              <a:buNone/>
            </a:pPr>
            <a:r>
              <a:rPr sz="1500" b="1">
                <a:solidFill>
                  <a:srgbClr val="0F2D4A"/>
                </a:solidFill>
              </a:rPr>
              <a:t>Why this is only a hypothesis</a:t>
            </a:r>
            <a:endParaRPr lang="en-US" sz="1700" dirty="0"/>
          </a:p>
        </p:txBody>
      </p:sp>
      <p:sp>
        <p:nvSpPr>
          <p:cNvPr id="40" name="Text 37"/>
          <p:cNvSpPr/>
          <p:nvPr/>
        </p:nvSpPr>
        <p:spPr>
          <a:xfrm>
            <a:off x="6793992" y="5394960"/>
            <a:ext cx="4562856" cy="256032"/>
          </a:xfrm>
          <a:prstGeom prst="rect">
            <a:avLst/>
          </a:prstGeom>
          <a:noFill/>
          <a:ln/>
        </p:spPr>
        <p:txBody>
          <a:bodyPr wrap="square" lIns="254" tIns="254" rIns="254" bIns="254" rtlCol="0" anchor="ctr"/>
          <a:lstStyle/>
          <a:p>
            <a:pPr indent="0" marL="0">
              <a:buNone/>
            </a:pPr>
            <a:r>
              <a:rPr sz="1050">
                <a:solidFill>
                  <a:srgbClr val="394B5E"/>
                </a:solidFill>
              </a:rPr>
              <a:t>These speed groups mix very different road types and traffic conditions. The 25mph point is about testing a middle option on selected corridors — not claiming this chart proves the answer.</a:t>
            </a:r>
            <a:endParaRPr lang="en-US" sz="1120" dirty="0"/>
          </a:p>
        </p:txBody>
      </p:sp>
      <p:sp>
        <p:nvSpPr>
          <p:cNvPr id="41" name="TextBox 40"/>
          <p:cNvSpPr txBox="1"/>
          <p:nvPr/>
        </p:nvSpPr>
        <p:spPr>
          <a:xfrm>
            <a:off x="1051560" y="1847088"/>
            <a:ext cx="4983480" cy="201168"/>
          </a:xfrm>
          <a:prstGeom prst="rect">
            <a:avLst/>
          </a:prstGeom>
          <a:noFill/>
        </p:spPr>
        <p:txBody>
          <a:bodyPr wrap="square">
            <a:spAutoFit/>
          </a:bodyPr>
          <a:lstStyle/>
          <a:p>
            <a:r>
              <a:rPr sz="1000">
                <a:solidFill>
                  <a:srgbClr val="5A6978"/>
                </a:solidFill>
                <a:latin typeface="Aptos"/>
              </a:rPr>
              <a:t>Measure shown: severe-crash share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How to read this briefing</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You do not need to know the paper. We will define the key terms and walk through the argument step by step.</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3</a:t>
            </a:r>
            <a:endParaRPr lang="en-US" sz="850" dirty="0"/>
          </a:p>
        </p:txBody>
      </p:sp>
      <p:sp>
        <p:nvSpPr>
          <p:cNvPr id="6" name="Shape 4"/>
          <p:cNvSpPr/>
          <p:nvPr/>
        </p:nvSpPr>
        <p:spPr>
          <a:xfrm>
            <a:off x="731520" y="1325880"/>
            <a:ext cx="3337560" cy="3566160"/>
          </a:xfrm>
          <a:prstGeom prst="roundRect">
            <a:avLst>
              <a:gd name="adj" fmla="val 2192"/>
            </a:avLst>
          </a:prstGeom>
          <a:solidFill>
            <a:srgbClr val="EAF2F8"/>
          </a:solidFill>
          <a:ln w="12700">
            <a:solidFill>
              <a:srgbClr val="C9D9E8"/>
            </a:solidFill>
            <a:prstDash val="solid"/>
          </a:ln>
        </p:spPr>
      </p:sp>
      <p:sp>
        <p:nvSpPr>
          <p:cNvPr id="7" name="Text 5"/>
          <p:cNvSpPr/>
          <p:nvPr/>
        </p:nvSpPr>
        <p:spPr>
          <a:xfrm>
            <a:off x="896112" y="1472184"/>
            <a:ext cx="3008376" cy="256032"/>
          </a:xfrm>
          <a:prstGeom prst="rect">
            <a:avLst/>
          </a:prstGeom>
          <a:noFill/>
          <a:ln/>
        </p:spPr>
        <p:txBody>
          <a:bodyPr wrap="square" lIns="0" tIns="0" rIns="0" bIns="0" rtlCol="0" anchor="ctr"/>
          <a:lstStyle/>
          <a:p>
            <a:pPr indent="0" marL="0">
              <a:buNone/>
            </a:pPr>
            <a:r>
              <a:rPr lang="en-US" sz="1700" b="1" dirty="0">
                <a:solidFill>
                  <a:srgbClr val="0F2D4A"/>
                </a:solidFill>
              </a:rPr>
              <a:t>1. What we checked</a:t>
            </a:r>
            <a:endParaRPr lang="en-US" sz="1700" dirty="0"/>
          </a:p>
        </p:txBody>
      </p:sp>
      <p:sp>
        <p:nvSpPr>
          <p:cNvPr id="8" name="Text 6"/>
          <p:cNvSpPr/>
          <p:nvPr/>
        </p:nvSpPr>
        <p:spPr>
          <a:xfrm>
            <a:off x="896112" y="1819656"/>
            <a:ext cx="3008376" cy="2926080"/>
          </a:xfrm>
          <a:prstGeom prst="rect">
            <a:avLst/>
          </a:prstGeom>
          <a:noFill/>
          <a:ln/>
        </p:spPr>
        <p:txBody>
          <a:bodyPr wrap="square" lIns="254" tIns="254" rIns="254" bIns="254" rtlCol="0" anchor="ctr"/>
          <a:lstStyle/>
          <a:p>
            <a:pPr indent="0" marL="0">
              <a:buNone/>
            </a:pPr>
            <a:r>
              <a:rPr lang="en-US" sz="1120" dirty="0">
                <a:solidFill>
                  <a:srgbClr val="394B5E"/>
                </a:solidFill>
              </a:rPr>
              <a:t>We start with one question: are the raw headline numbers telling the full story, or do they hide important differences between road types and locations?</a:t>
            </a:r>
            <a:endParaRPr lang="en-US" sz="1120" dirty="0"/>
          </a:p>
        </p:txBody>
      </p:sp>
      <p:sp>
        <p:nvSpPr>
          <p:cNvPr id="9" name="Shape 7"/>
          <p:cNvSpPr/>
          <p:nvPr/>
        </p:nvSpPr>
        <p:spPr>
          <a:xfrm>
            <a:off x="4434840" y="1325880"/>
            <a:ext cx="3337560" cy="3566160"/>
          </a:xfrm>
          <a:prstGeom prst="roundRect">
            <a:avLst>
              <a:gd name="adj" fmla="val 2192"/>
            </a:avLst>
          </a:prstGeom>
          <a:solidFill>
            <a:srgbClr val="E8F3EB"/>
          </a:solidFill>
          <a:ln w="12700">
            <a:solidFill>
              <a:srgbClr val="C9E1D0"/>
            </a:solidFill>
            <a:prstDash val="solid"/>
          </a:ln>
        </p:spPr>
      </p:sp>
      <p:sp>
        <p:nvSpPr>
          <p:cNvPr id="10" name="Text 8"/>
          <p:cNvSpPr/>
          <p:nvPr/>
        </p:nvSpPr>
        <p:spPr>
          <a:xfrm>
            <a:off x="4599432" y="1472184"/>
            <a:ext cx="3008376" cy="256032"/>
          </a:xfrm>
          <a:prstGeom prst="rect">
            <a:avLst/>
          </a:prstGeom>
          <a:noFill/>
          <a:ln/>
        </p:spPr>
        <p:txBody>
          <a:bodyPr wrap="square" lIns="0" tIns="0" rIns="0" bIns="0" rtlCol="0" anchor="ctr"/>
          <a:lstStyle/>
          <a:p>
            <a:pPr indent="0" marL="0">
              <a:buNone/>
            </a:pPr>
            <a:r>
              <a:rPr lang="en-US" sz="1700" b="1" dirty="0">
                <a:solidFill>
                  <a:srgbClr val="0F2D4A"/>
                </a:solidFill>
              </a:rPr>
              <a:t>2. What we found</a:t>
            </a:r>
            <a:endParaRPr lang="en-US" sz="1700" dirty="0"/>
          </a:p>
        </p:txBody>
      </p:sp>
      <p:sp>
        <p:nvSpPr>
          <p:cNvPr id="11" name="Text 9"/>
          <p:cNvSpPr/>
          <p:nvPr/>
        </p:nvSpPr>
        <p:spPr>
          <a:xfrm>
            <a:off x="4599432" y="1819656"/>
            <a:ext cx="3008376" cy="2926080"/>
          </a:xfrm>
          <a:prstGeom prst="rect">
            <a:avLst/>
          </a:prstGeom>
          <a:noFill/>
          <a:ln/>
        </p:spPr>
        <p:txBody>
          <a:bodyPr wrap="square" lIns="254" tIns="254" rIns="254" bIns="254" rtlCol="0" anchor="ctr"/>
          <a:lstStyle/>
          <a:p>
            <a:pPr indent="0" marL="0">
              <a:buNone/>
            </a:pPr>
            <a:r>
              <a:rPr lang="en-US" sz="1120" dirty="0">
                <a:solidFill>
                  <a:srgbClr val="394B5E"/>
                </a:solidFill>
              </a:rPr>
              <a:t>Once the checks are applied, the story becomes more mixed. The strongest concerns cluster on main roads, junctions, crossings and other conflict-heavy places.</a:t>
            </a:r>
            <a:endParaRPr lang="en-US" sz="1120" dirty="0"/>
          </a:p>
        </p:txBody>
      </p:sp>
      <p:sp>
        <p:nvSpPr>
          <p:cNvPr id="12" name="Shape 10"/>
          <p:cNvSpPr/>
          <p:nvPr/>
        </p:nvSpPr>
        <p:spPr>
          <a:xfrm>
            <a:off x="8138160" y="1325880"/>
            <a:ext cx="3337560" cy="3566160"/>
          </a:xfrm>
          <a:prstGeom prst="roundRect">
            <a:avLst>
              <a:gd name="adj" fmla="val 2192"/>
            </a:avLst>
          </a:prstGeom>
          <a:solidFill>
            <a:srgbClr val="F8F1DE"/>
          </a:solidFill>
          <a:ln w="12700">
            <a:solidFill>
              <a:srgbClr val="E3D49E"/>
            </a:solidFill>
            <a:prstDash val="solid"/>
          </a:ln>
        </p:spPr>
      </p:sp>
      <p:sp>
        <p:nvSpPr>
          <p:cNvPr id="13" name="Text 11"/>
          <p:cNvSpPr/>
          <p:nvPr/>
        </p:nvSpPr>
        <p:spPr>
          <a:xfrm>
            <a:off x="8302752" y="1472184"/>
            <a:ext cx="3008376" cy="256032"/>
          </a:xfrm>
          <a:prstGeom prst="rect">
            <a:avLst/>
          </a:prstGeom>
          <a:noFill/>
          <a:ln/>
        </p:spPr>
        <p:txBody>
          <a:bodyPr wrap="square" lIns="0" tIns="0" rIns="0" bIns="0" rtlCol="0" anchor="ctr"/>
          <a:lstStyle/>
          <a:p>
            <a:pPr indent="0" marL="0">
              <a:buNone/>
            </a:pPr>
            <a:r>
              <a:rPr lang="en-US" sz="1700" b="1" dirty="0">
                <a:solidFill>
                  <a:srgbClr val="0F2D4A"/>
                </a:solidFill>
              </a:rPr>
              <a:t>3. What London should do</a:t>
            </a:r>
            <a:endParaRPr lang="en-US" sz="1700" dirty="0"/>
          </a:p>
        </p:txBody>
      </p:sp>
      <p:sp>
        <p:nvSpPr>
          <p:cNvPr id="14" name="Text 12"/>
          <p:cNvSpPr/>
          <p:nvPr/>
        </p:nvSpPr>
        <p:spPr>
          <a:xfrm>
            <a:off x="8302752" y="1819656"/>
            <a:ext cx="3008376" cy="2926080"/>
          </a:xfrm>
          <a:prstGeom prst="rect">
            <a:avLst/>
          </a:prstGeom>
          <a:noFill/>
          <a:ln/>
        </p:spPr>
        <p:txBody>
          <a:bodyPr wrap="square" lIns="254" tIns="254" rIns="254" bIns="254" rtlCol="0" anchor="ctr"/>
          <a:lstStyle/>
          <a:p>
            <a:pPr indent="0" marL="0">
              <a:buNone/>
            </a:pPr>
            <a:r>
              <a:rPr lang="en-US" sz="1120" dirty="0">
                <a:solidFill>
                  <a:srgbClr val="394B5E"/>
                </a:solidFill>
              </a:rPr>
              <a:t>Move away from one-size-fits-all defaults. Keep lower limits where the street environment supports them, but treat strategic corridors separately.</a:t>
            </a:r>
            <a:endParaRPr lang="en-US" sz="1120" dirty="0"/>
          </a:p>
        </p:txBody>
      </p:sp>
      <p:sp>
        <p:nvSpPr>
          <p:cNvPr id="15" name="Shape 13"/>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6" name="Text 14"/>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Three steps: understand the road, check the evidence, then ask what policy actually fits.</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If you remember only three things</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Technical detail is in the appendix. The main story is about the wrong roads getting the wrong treatment.</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4</a:t>
            </a:r>
            <a:endParaRPr lang="en-US" sz="850" dirty="0"/>
          </a:p>
        </p:txBody>
      </p:sp>
      <p:sp>
        <p:nvSpPr>
          <p:cNvPr id="6" name="Shape 4"/>
          <p:cNvSpPr/>
          <p:nvPr/>
        </p:nvSpPr>
        <p:spPr>
          <a:xfrm>
            <a:off x="658368" y="1325880"/>
            <a:ext cx="3703320" cy="4297680"/>
          </a:xfrm>
          <a:prstGeom prst="roundRect">
            <a:avLst>
              <a:gd name="adj" fmla="val 1975"/>
            </a:avLst>
          </a:prstGeom>
          <a:solidFill>
            <a:srgbClr val="E8F3EB"/>
          </a:solidFill>
          <a:ln w="12700">
            <a:solidFill>
              <a:srgbClr val="C8DECF"/>
            </a:solidFill>
            <a:prstDash val="solid"/>
          </a:ln>
        </p:spPr>
      </p:sp>
      <p:sp>
        <p:nvSpPr>
          <p:cNvPr id="7" name="Text 5"/>
          <p:cNvSpPr/>
          <p:nvPr/>
        </p:nvSpPr>
        <p:spPr>
          <a:xfrm>
            <a:off x="822960" y="1472184"/>
            <a:ext cx="3374136" cy="256032"/>
          </a:xfrm>
          <a:prstGeom prst="rect">
            <a:avLst/>
          </a:prstGeom>
          <a:noFill/>
          <a:ln/>
        </p:spPr>
        <p:txBody>
          <a:bodyPr wrap="square" lIns="0" tIns="0" rIns="0" bIns="0" rtlCol="0" anchor="ctr"/>
          <a:lstStyle/>
          <a:p>
            <a:pPr indent="0" marL="0">
              <a:buNone/>
            </a:pPr>
            <a:r>
              <a:rPr lang="en-US" sz="1700" b="1" dirty="0">
                <a:solidFill>
                  <a:srgbClr val="0F2D4A"/>
                </a:solidFill>
              </a:rPr>
              <a:t>Low Traffic Neighbourhoods (LTNs)</a:t>
            </a:r>
            <a:endParaRPr lang="en-US" sz="1700" dirty="0"/>
          </a:p>
        </p:txBody>
      </p:sp>
      <p:sp>
        <p:nvSpPr>
          <p:cNvPr id="8" name="Text 6"/>
          <p:cNvSpPr/>
          <p:nvPr/>
        </p:nvSpPr>
        <p:spPr>
          <a:xfrm>
            <a:off x="822960" y="1819656"/>
            <a:ext cx="3374136" cy="3657600"/>
          </a:xfrm>
          <a:prstGeom prst="rect">
            <a:avLst/>
          </a:prstGeom>
          <a:noFill/>
          <a:ln/>
        </p:spPr>
        <p:txBody>
          <a:bodyPr wrap="square" lIns="254" tIns="254" rIns="254" bIns="254" rtlCol="0" anchor="ctr"/>
          <a:lstStyle/>
          <a:p>
            <a:pPr indent="0" marL="0">
              <a:buNone/>
            </a:pPr>
            <a:r>
              <a:rPr lang="en-US" sz="1120" dirty="0">
                <a:solidFill>
                  <a:srgbClr val="394B5E"/>
                </a:solidFill>
              </a:rPr>
              <a:t>Once we correct the raw before-and-after numbers for statistical noise, only one of the four London areas still shows a clear inside-area reduction. The picture is mixed, not a blanket citywide win.</a:t>
            </a:r>
            <a:endParaRPr lang="en-US" sz="1120" dirty="0"/>
          </a:p>
        </p:txBody>
      </p:sp>
      <p:sp>
        <p:nvSpPr>
          <p:cNvPr id="9" name="Shape 7"/>
          <p:cNvSpPr/>
          <p:nvPr/>
        </p:nvSpPr>
        <p:spPr>
          <a:xfrm>
            <a:off x="4553712" y="1325880"/>
            <a:ext cx="3703320" cy="4297680"/>
          </a:xfrm>
          <a:prstGeom prst="roundRect">
            <a:avLst>
              <a:gd name="adj" fmla="val 1975"/>
            </a:avLst>
          </a:prstGeom>
          <a:solidFill>
            <a:srgbClr val="F7E7E2"/>
          </a:solidFill>
          <a:ln w="12700">
            <a:solidFill>
              <a:srgbClr val="E9C7BF"/>
            </a:solidFill>
            <a:prstDash val="solid"/>
          </a:ln>
        </p:spPr>
      </p:sp>
      <p:sp>
        <p:nvSpPr>
          <p:cNvPr id="10" name="Text 8"/>
          <p:cNvSpPr/>
          <p:nvPr/>
        </p:nvSpPr>
        <p:spPr>
          <a:xfrm>
            <a:off x="4718304" y="1472184"/>
            <a:ext cx="3374136" cy="256032"/>
          </a:xfrm>
          <a:prstGeom prst="rect">
            <a:avLst/>
          </a:prstGeom>
          <a:noFill/>
          <a:ln/>
        </p:spPr>
        <p:txBody>
          <a:bodyPr wrap="square" lIns="0" tIns="0" rIns="0" bIns="0" rtlCol="0" anchor="ctr"/>
          <a:lstStyle/>
          <a:p>
            <a:pPr indent="0" marL="0">
              <a:buNone/>
            </a:pPr>
            <a:r>
              <a:rPr lang="en-US" sz="1700" b="1" dirty="0">
                <a:solidFill>
                  <a:srgbClr val="0F2D4A"/>
                </a:solidFill>
              </a:rPr>
              <a:t>Blanket 20mph</a:t>
            </a:r>
            <a:endParaRPr lang="en-US" sz="1700" dirty="0"/>
          </a:p>
        </p:txBody>
      </p:sp>
      <p:sp>
        <p:nvSpPr>
          <p:cNvPr id="11" name="Text 9"/>
          <p:cNvSpPr/>
          <p:nvPr/>
        </p:nvSpPr>
        <p:spPr>
          <a:xfrm>
            <a:off x="4718304" y="1819656"/>
            <a:ext cx="3374136" cy="3657600"/>
          </a:xfrm>
          <a:prstGeom prst="rect">
            <a:avLst/>
          </a:prstGeom>
          <a:noFill/>
          <a:ln/>
        </p:spPr>
        <p:txBody>
          <a:bodyPr wrap="square" lIns="254" tIns="254" rIns="254" bIns="254" rtlCol="0" anchor="ctr"/>
          <a:lstStyle/>
          <a:p>
            <a:pPr indent="0" marL="0">
              <a:buNone/>
            </a:pPr>
            <a:r>
              <a:rPr lang="en-US" sz="1120" dirty="0">
                <a:solidFill>
                  <a:srgbClr val="394B5E"/>
                </a:solidFill>
              </a:rPr>
              <a:t>We do not find a robust safety win in any tested road setting. The places that look worst are main roads and conflict-heavy locations, not quiet back streets.</a:t>
            </a:r>
            <a:endParaRPr lang="en-US" sz="1120" dirty="0"/>
          </a:p>
        </p:txBody>
      </p:sp>
      <p:sp>
        <p:nvSpPr>
          <p:cNvPr id="12" name="Shape 10"/>
          <p:cNvSpPr/>
          <p:nvPr/>
        </p:nvSpPr>
        <p:spPr>
          <a:xfrm>
            <a:off x="8439912" y="1325880"/>
            <a:ext cx="3090672" cy="4297680"/>
          </a:xfrm>
          <a:prstGeom prst="roundRect">
            <a:avLst>
              <a:gd name="adj" fmla="val 2367"/>
            </a:avLst>
          </a:prstGeom>
          <a:solidFill>
            <a:srgbClr val="F8F1DE"/>
          </a:solidFill>
          <a:ln w="12700">
            <a:solidFill>
              <a:srgbClr val="E6D7A8"/>
            </a:solidFill>
            <a:prstDash val="solid"/>
          </a:ln>
        </p:spPr>
      </p:sp>
      <p:sp>
        <p:nvSpPr>
          <p:cNvPr id="13" name="Text 11"/>
          <p:cNvSpPr/>
          <p:nvPr/>
        </p:nvSpPr>
        <p:spPr>
          <a:xfrm>
            <a:off x="8604504" y="1472184"/>
            <a:ext cx="2761488" cy="256032"/>
          </a:xfrm>
          <a:prstGeom prst="rect">
            <a:avLst/>
          </a:prstGeom>
          <a:noFill/>
          <a:ln/>
        </p:spPr>
        <p:txBody>
          <a:bodyPr wrap="square" lIns="0" tIns="0" rIns="0" bIns="0" rtlCol="0" anchor="ctr"/>
          <a:lstStyle/>
          <a:p>
            <a:pPr indent="0" marL="0">
              <a:buNone/>
            </a:pPr>
            <a:r>
              <a:rPr lang="en-US" sz="1700" b="1" dirty="0">
                <a:solidFill>
                  <a:srgbClr val="0F2D4A"/>
                </a:solidFill>
              </a:rPr>
              <a:t>Better policy</a:t>
            </a:r>
            <a:endParaRPr lang="en-US" sz="1700" dirty="0"/>
          </a:p>
        </p:txBody>
      </p:sp>
      <p:sp>
        <p:nvSpPr>
          <p:cNvPr id="14" name="Text 12"/>
          <p:cNvSpPr/>
          <p:nvPr/>
        </p:nvSpPr>
        <p:spPr>
          <a:xfrm>
            <a:off x="8604504" y="1819656"/>
            <a:ext cx="2761488" cy="3657600"/>
          </a:xfrm>
          <a:prstGeom prst="rect">
            <a:avLst/>
          </a:prstGeom>
          <a:noFill/>
          <a:ln/>
        </p:spPr>
        <p:txBody>
          <a:bodyPr wrap="square" lIns="254" tIns="254" rIns="254" bIns="254" rtlCol="0" anchor="ctr"/>
          <a:lstStyle/>
          <a:p>
            <a:pPr indent="0" marL="0">
              <a:buNone/>
            </a:pPr>
            <a:r>
              <a:rPr lang="en-US" sz="1120" dirty="0">
                <a:solidFill>
                  <a:srgbClr val="394B5E"/>
                </a:solidFill>
              </a:rPr>
              <a:t>Road by road design, engineering, and route-specific decisions beat one-size-fits-all statutory limits.</a:t>
            </a:r>
            <a:endParaRPr lang="en-US" sz="1120" dirty="0"/>
          </a:p>
        </p:txBody>
      </p:sp>
      <p:sp>
        <p:nvSpPr>
          <p:cNvPr id="15" name="Shape 13"/>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16" name="Text 14"/>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main message is not “20mph is bad.” It is “blanket sign-only/default 20mph is the wrong tool on the wrong roads.”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How we tested the Low Traffic Neighbourhood claim</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Before trusting the headline numbers, we asked three simple questions.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5</a:t>
            </a:r>
            <a:endParaRPr lang="en-US" sz="850" dirty="0"/>
          </a:p>
        </p:txBody>
      </p:sp>
      <p:sp>
        <p:nvSpPr>
          <p:cNvPr id="6" name="Shape 4"/>
          <p:cNvSpPr/>
          <p:nvPr/>
        </p:nvSpPr>
        <p:spPr>
          <a:xfrm>
            <a:off x="685800" y="1371600"/>
            <a:ext cx="3566160" cy="3200400"/>
          </a:xfrm>
          <a:prstGeom prst="roundRect">
            <a:avLst>
              <a:gd name="adj" fmla="val 2286"/>
            </a:avLst>
          </a:prstGeom>
          <a:solidFill>
            <a:srgbClr val="F7E7E2"/>
          </a:solidFill>
          <a:ln w="12700">
            <a:solidFill>
              <a:srgbClr val="EAC2B8"/>
            </a:solidFill>
            <a:prstDash val="solid"/>
          </a:ln>
        </p:spPr>
      </p:sp>
      <p:sp>
        <p:nvSpPr>
          <p:cNvPr id="7" name="Shape 5"/>
          <p:cNvSpPr/>
          <p:nvPr/>
        </p:nvSpPr>
        <p:spPr>
          <a:xfrm>
            <a:off x="832104" y="1517904"/>
            <a:ext cx="347472" cy="347472"/>
          </a:xfrm>
          <a:prstGeom prst="ellipse">
            <a:avLst/>
          </a:prstGeom>
          <a:solidFill>
            <a:srgbClr val="EAC2B8"/>
          </a:solidFill>
          <a:ln w="12700">
            <a:solidFill>
              <a:srgbClr val="EAC2B8">
                <a:alpha val="0"/>
              </a:srgbClr>
            </a:solidFill>
            <a:prstDash val="solid"/>
          </a:ln>
        </p:spPr>
      </p:sp>
      <p:sp>
        <p:nvSpPr>
          <p:cNvPr id="8" name="Text 6"/>
          <p:cNvSpPr/>
          <p:nvPr/>
        </p:nvSpPr>
        <p:spPr>
          <a:xfrm>
            <a:off x="914400" y="157276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1</a:t>
            </a:r>
            <a:endParaRPr lang="en-US" sz="1200" dirty="0"/>
          </a:p>
        </p:txBody>
      </p:sp>
      <p:sp>
        <p:nvSpPr>
          <p:cNvPr id="9" name="Text 7"/>
          <p:cNvSpPr/>
          <p:nvPr/>
        </p:nvSpPr>
        <p:spPr>
          <a:xfrm>
            <a:off x="1307592" y="1517904"/>
            <a:ext cx="2779776" cy="256032"/>
          </a:xfrm>
          <a:prstGeom prst="rect">
            <a:avLst/>
          </a:prstGeom>
          <a:noFill/>
          <a:ln/>
        </p:spPr>
        <p:txBody>
          <a:bodyPr wrap="square" lIns="0" tIns="0" rIns="0" bIns="0" rtlCol="0" anchor="ctr"/>
          <a:lstStyle/>
          <a:p>
            <a:pPr indent="0" marL="0">
              <a:buNone/>
            </a:pPr>
            <a:r>
              <a:rPr lang="en-US" sz="1700" b="1" dirty="0">
                <a:solidFill>
                  <a:srgbClr val="C9523C"/>
                </a:solidFill>
              </a:rPr>
              <a:t>What changed at first glance?</a:t>
            </a:r>
            <a:endParaRPr lang="en-US" sz="1700" dirty="0"/>
          </a:p>
        </p:txBody>
      </p:sp>
      <p:sp>
        <p:nvSpPr>
          <p:cNvPr id="10" name="Text 8"/>
          <p:cNvSpPr/>
          <p:nvPr/>
        </p:nvSpPr>
        <p:spPr>
          <a:xfrm>
            <a:off x="1307592" y="1865376"/>
            <a:ext cx="2779776" cy="2560320"/>
          </a:xfrm>
          <a:prstGeom prst="rect">
            <a:avLst/>
          </a:prstGeom>
          <a:noFill/>
          <a:ln/>
        </p:spPr>
        <p:txBody>
          <a:bodyPr wrap="square" lIns="254" tIns="254" rIns="254" bIns="254" rtlCol="0" anchor="ctr"/>
          <a:lstStyle/>
          <a:p>
            <a:pPr indent="0" marL="0">
              <a:buNone/>
            </a:pPr>
            <a:r>
              <a:rPr lang="en-US" sz="1120" dirty="0">
                <a:solidFill>
                  <a:srgbClr val="394B5E"/>
                </a:solidFill>
              </a:rPr>
              <a:t>Start with the simple before-and-after change in recorded injury crashes. Easy to understand — but easy to over-read.</a:t>
            </a:r>
            <a:endParaRPr lang="en-US" sz="1120" dirty="0"/>
          </a:p>
        </p:txBody>
      </p:sp>
      <p:sp>
        <p:nvSpPr>
          <p:cNvPr id="11" name="Shape 9"/>
          <p:cNvSpPr/>
          <p:nvPr/>
        </p:nvSpPr>
        <p:spPr>
          <a:xfrm>
            <a:off x="4315968" y="1371600"/>
            <a:ext cx="3566160" cy="3200400"/>
          </a:xfrm>
          <a:prstGeom prst="roundRect">
            <a:avLst>
              <a:gd name="adj" fmla="val 2286"/>
            </a:avLst>
          </a:prstGeom>
          <a:solidFill>
            <a:srgbClr val="F8F1DE"/>
          </a:solidFill>
          <a:ln w="12700">
            <a:solidFill>
              <a:srgbClr val="E0CB8E"/>
            </a:solidFill>
            <a:prstDash val="solid"/>
          </a:ln>
        </p:spPr>
      </p:sp>
      <p:sp>
        <p:nvSpPr>
          <p:cNvPr id="12" name="Shape 10"/>
          <p:cNvSpPr/>
          <p:nvPr/>
        </p:nvSpPr>
        <p:spPr>
          <a:xfrm>
            <a:off x="4462272" y="1517904"/>
            <a:ext cx="347472" cy="347472"/>
          </a:xfrm>
          <a:prstGeom prst="ellipse">
            <a:avLst/>
          </a:prstGeom>
          <a:solidFill>
            <a:srgbClr val="E0CB8E"/>
          </a:solidFill>
          <a:ln w="12700">
            <a:solidFill>
              <a:srgbClr val="E0CB8E">
                <a:alpha val="0"/>
              </a:srgbClr>
            </a:solidFill>
            <a:prstDash val="solid"/>
          </a:ln>
        </p:spPr>
      </p:sp>
      <p:sp>
        <p:nvSpPr>
          <p:cNvPr id="13" name="Text 11"/>
          <p:cNvSpPr/>
          <p:nvPr/>
        </p:nvSpPr>
        <p:spPr>
          <a:xfrm>
            <a:off x="4544568" y="157276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2</a:t>
            </a:r>
            <a:endParaRPr lang="en-US" sz="1200" dirty="0"/>
          </a:p>
        </p:txBody>
      </p:sp>
      <p:sp>
        <p:nvSpPr>
          <p:cNvPr id="14" name="Text 12"/>
          <p:cNvSpPr/>
          <p:nvPr/>
        </p:nvSpPr>
        <p:spPr>
          <a:xfrm>
            <a:off x="4937760" y="1517904"/>
            <a:ext cx="2779776" cy="256032"/>
          </a:xfrm>
          <a:prstGeom prst="rect">
            <a:avLst/>
          </a:prstGeom>
          <a:noFill/>
          <a:ln/>
        </p:spPr>
        <p:txBody>
          <a:bodyPr wrap="square" lIns="0" tIns="0" rIns="0" bIns="0" rtlCol="0" anchor="ctr"/>
          <a:lstStyle/>
          <a:p>
            <a:pPr indent="0" marL="0">
              <a:buNone/>
            </a:pPr>
            <a:r>
              <a:rPr lang="en-US" sz="1700" b="1" dirty="0">
                <a:solidFill>
                  <a:srgbClr val="D2A43C"/>
                </a:solidFill>
              </a:rPr>
              <a:t>Was the pre-period unusually bad by chance?</a:t>
            </a:r>
            <a:endParaRPr lang="en-US" sz="1700" dirty="0"/>
          </a:p>
        </p:txBody>
      </p:sp>
      <p:sp>
        <p:nvSpPr>
          <p:cNvPr id="15" name="Text 13"/>
          <p:cNvSpPr/>
          <p:nvPr/>
        </p:nvSpPr>
        <p:spPr>
          <a:xfrm>
            <a:off x="4937760" y="1865376"/>
            <a:ext cx="2779776" cy="2560320"/>
          </a:xfrm>
          <a:prstGeom prst="rect">
            <a:avLst/>
          </a:prstGeom>
          <a:noFill/>
          <a:ln/>
        </p:spPr>
        <p:txBody>
          <a:bodyPr wrap="square" lIns="254" tIns="254" rIns="254" bIns="254" rtlCol="0" anchor="ctr"/>
          <a:lstStyle/>
          <a:p>
            <a:pPr indent="0" marL="0">
              <a:buNone/>
            </a:pPr>
            <a:r>
              <a:rPr lang="en-US" sz="1120" dirty="0">
                <a:solidFill>
                  <a:srgbClr val="394B5E"/>
                </a:solidFill>
              </a:rPr>
              <a:t>Correct for the possibility that the “before” period caught a random bad spike that would have improved anyway. This is the regression-to-the-mean check.</a:t>
            </a:r>
            <a:endParaRPr lang="en-US" sz="1120" dirty="0"/>
          </a:p>
        </p:txBody>
      </p:sp>
      <p:sp>
        <p:nvSpPr>
          <p:cNvPr id="16" name="Shape 14"/>
          <p:cNvSpPr/>
          <p:nvPr/>
        </p:nvSpPr>
        <p:spPr>
          <a:xfrm>
            <a:off x="7946136" y="1371600"/>
            <a:ext cx="3566160" cy="3200400"/>
          </a:xfrm>
          <a:prstGeom prst="roundRect">
            <a:avLst>
              <a:gd name="adj" fmla="val 2286"/>
            </a:avLst>
          </a:prstGeom>
          <a:solidFill>
            <a:srgbClr val="E8F3EB"/>
          </a:solidFill>
          <a:ln w="12700">
            <a:solidFill>
              <a:srgbClr val="C7DEC9"/>
            </a:solidFill>
            <a:prstDash val="solid"/>
          </a:ln>
        </p:spPr>
      </p:sp>
      <p:sp>
        <p:nvSpPr>
          <p:cNvPr id="17" name="Shape 15"/>
          <p:cNvSpPr/>
          <p:nvPr/>
        </p:nvSpPr>
        <p:spPr>
          <a:xfrm>
            <a:off x="8092440" y="1517904"/>
            <a:ext cx="347472" cy="347472"/>
          </a:xfrm>
          <a:prstGeom prst="ellipse">
            <a:avLst/>
          </a:prstGeom>
          <a:solidFill>
            <a:srgbClr val="C7DEC9"/>
          </a:solidFill>
          <a:ln w="12700">
            <a:solidFill>
              <a:srgbClr val="C7DEC9">
                <a:alpha val="0"/>
              </a:srgbClr>
            </a:solidFill>
            <a:prstDash val="solid"/>
          </a:ln>
        </p:spPr>
      </p:sp>
      <p:sp>
        <p:nvSpPr>
          <p:cNvPr id="18" name="Text 16"/>
          <p:cNvSpPr/>
          <p:nvPr/>
        </p:nvSpPr>
        <p:spPr>
          <a:xfrm>
            <a:off x="8174736" y="157276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3</a:t>
            </a:r>
            <a:endParaRPr lang="en-US" sz="1200" dirty="0"/>
          </a:p>
        </p:txBody>
      </p:sp>
      <p:sp>
        <p:nvSpPr>
          <p:cNvPr id="19" name="Text 17"/>
          <p:cNvSpPr/>
          <p:nvPr/>
        </p:nvSpPr>
        <p:spPr>
          <a:xfrm>
            <a:off x="8567928" y="1517904"/>
            <a:ext cx="2779776" cy="256032"/>
          </a:xfrm>
          <a:prstGeom prst="rect">
            <a:avLst/>
          </a:prstGeom>
          <a:noFill/>
          <a:ln/>
        </p:spPr>
        <p:txBody>
          <a:bodyPr wrap="square" lIns="0" tIns="0" rIns="0" bIns="0" rtlCol="0" anchor="ctr"/>
          <a:lstStyle/>
          <a:p>
            <a:pPr indent="0" marL="0">
              <a:buNone/>
            </a:pPr>
            <a:r>
              <a:rPr lang="en-US" sz="1700" b="1" dirty="0">
                <a:solidFill>
                  <a:srgbClr val="4A9660"/>
                </a:solidFill>
              </a:rPr>
              <a:t>Did the change happen inside the area itself?</a:t>
            </a:r>
            <a:endParaRPr lang="en-US" sz="1700" dirty="0"/>
          </a:p>
        </p:txBody>
      </p:sp>
      <p:sp>
        <p:nvSpPr>
          <p:cNvPr id="20" name="Text 18"/>
          <p:cNvSpPr/>
          <p:nvPr/>
        </p:nvSpPr>
        <p:spPr>
          <a:xfrm>
            <a:off x="8567928" y="1865376"/>
            <a:ext cx="2779776" cy="2560320"/>
          </a:xfrm>
          <a:prstGeom prst="rect">
            <a:avLst/>
          </a:prstGeom>
          <a:noFill/>
          <a:ln/>
        </p:spPr>
        <p:txBody>
          <a:bodyPr wrap="square" lIns="254" tIns="254" rIns="254" bIns="254" rtlCol="0" anchor="ctr"/>
          <a:lstStyle/>
          <a:p>
            <a:pPr indent="0" marL="0">
              <a:buNone/>
            </a:pPr>
            <a:r>
              <a:rPr lang="en-US" sz="1120" dirty="0">
                <a:solidFill>
                  <a:srgbClr val="394B5E"/>
                </a:solidFill>
              </a:rPr>
              <a:t>Compare roads inside the scheme with nearby roads and the rest of the borough. That helps separate an inside-area effect from a broader trend.</a:t>
            </a:r>
            <a:endParaRPr lang="en-US" sz="1120" dirty="0"/>
          </a:p>
        </p:txBody>
      </p:sp>
      <p:sp>
        <p:nvSpPr>
          <p:cNvPr id="21" name="Shape 19"/>
          <p:cNvSpPr/>
          <p:nvPr/>
        </p:nvSpPr>
        <p:spPr>
          <a:xfrm>
            <a:off x="1097280" y="4983480"/>
            <a:ext cx="9966960" cy="640080"/>
          </a:xfrm>
          <a:prstGeom prst="roundRect">
            <a:avLst>
              <a:gd name="adj" fmla="val 8571"/>
            </a:avLst>
          </a:prstGeom>
          <a:solidFill>
            <a:srgbClr val="FFFFFF"/>
          </a:solidFill>
          <a:ln w="12700">
            <a:solidFill>
              <a:srgbClr val="D9D4CB"/>
            </a:solidFill>
            <a:prstDash val="solid"/>
          </a:ln>
        </p:spPr>
      </p:sp>
      <p:sp>
        <p:nvSpPr>
          <p:cNvPr id="22" name="Text 20"/>
          <p:cNvSpPr/>
          <p:nvPr/>
        </p:nvSpPr>
        <p:spPr>
          <a:xfrm>
            <a:off x="1325880" y="5175504"/>
            <a:ext cx="9509760" cy="201168"/>
          </a:xfrm>
          <a:prstGeom prst="rect">
            <a:avLst/>
          </a:prstGeom>
          <a:noFill/>
          <a:ln/>
        </p:spPr>
        <p:txBody>
          <a:bodyPr wrap="square" lIns="0" tIns="0" rIns="0" bIns="0" rtlCol="0" anchor="ctr"/>
          <a:lstStyle/>
          <a:p>
            <a:pPr algn="ctr" indent="0" marL="0">
              <a:buNone/>
            </a:pPr>
            <a:r>
              <a:rPr lang="en-US" sz="1350" b="1" dirty="0">
                <a:solidFill>
                  <a:srgbClr val="0F2D4A"/>
                </a:solidFill>
              </a:rPr>
              <a:t>In plain English: we did not take the raw before-and-after number at face value.</a:t>
            </a:r>
            <a:endParaRPr lang="en-US" sz="1350" dirty="0"/>
          </a:p>
        </p:txBody>
      </p:sp>
      <p:sp>
        <p:nvSpPr>
          <p:cNvPr id="23" name="Shape 21"/>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4" name="Text 22"/>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This is why a dramatic raw gain or loss is not enough on its own.</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Low Traffic Neighbourhoods: once we checked more carefully, the picture was mixed</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Red bars show the raw before-and-after picture. Green bars show the corrected estimate after checking for random spikes.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6</a:t>
            </a:r>
            <a:endParaRPr lang="en-US" sz="850" dirty="0"/>
          </a:p>
        </p:txBody>
      </p:sp>
      <p:pic>
        <p:nvPicPr>
          <p:cNvPr id="6" name="Image 0" descr="/mnt/data/user-JXgpP7rQPGimr269PTTWrEOx/5bb7ae91d3414b5d88c88c57fb60b72a/mnt/data/pres_assets_clean/ltn_naive_corrected.png">    </p:cNvPr>
          <p:cNvPicPr>
            <a:picLocks noChangeAspect="1"/>
          </p:cNvPicPr>
          <p:nvPr/>
        </p:nvPicPr>
        <p:blipFill>
          <a:blip r:embed="rId1"/>
          <a:stretch>
            <a:fillRect/>
          </a:stretch>
        </p:blipFill>
        <p:spPr>
          <a:xfrm>
            <a:off x="548640" y="2295161"/>
            <a:ext cx="5669280" cy="2541998"/>
          </a:xfrm>
          <a:prstGeom prst="rect">
            <a:avLst/>
          </a:prstGeom>
        </p:spPr>
      </p:pic>
      <p:sp>
        <p:nvSpPr>
          <p:cNvPr id="7" name="Shape 4"/>
          <p:cNvSpPr/>
          <p:nvPr/>
        </p:nvSpPr>
        <p:spPr>
          <a:xfrm>
            <a:off x="6400800" y="1325880"/>
            <a:ext cx="5074920" cy="868680"/>
          </a:xfrm>
          <a:prstGeom prst="roundRect">
            <a:avLst>
              <a:gd name="adj" fmla="val 8421"/>
            </a:avLst>
          </a:prstGeom>
          <a:solidFill>
            <a:srgbClr val="E8F3EB"/>
          </a:solidFill>
          <a:ln w="12700">
            <a:solidFill>
              <a:srgbClr val="C7DEC9"/>
            </a:solidFill>
            <a:prstDash val="solid"/>
          </a:ln>
        </p:spPr>
      </p:sp>
      <p:sp>
        <p:nvSpPr>
          <p:cNvPr id="8" name="Text 5"/>
          <p:cNvSpPr/>
          <p:nvPr/>
        </p:nvSpPr>
        <p:spPr>
          <a:xfrm>
            <a:off x="6565392" y="1472184"/>
            <a:ext cx="4745736" cy="256032"/>
          </a:xfrm>
          <a:prstGeom prst="rect">
            <a:avLst/>
          </a:prstGeom>
          <a:noFill/>
          <a:ln/>
        </p:spPr>
        <p:txBody>
          <a:bodyPr wrap="square" lIns="0" tIns="0" rIns="0" bIns="0" rtlCol="0" anchor="ctr"/>
          <a:lstStyle/>
          <a:p>
            <a:pPr indent="0" marL="0">
              <a:buNone/>
            </a:pPr>
            <a:r>
              <a:rPr lang="en-US" sz="1700" b="1" dirty="0">
                <a:solidFill>
                  <a:srgbClr val="0F2D4A"/>
                </a:solidFill>
              </a:rPr>
              <a:t>London Fields</a:t>
            </a:r>
            <a:endParaRPr lang="en-US" sz="1700" dirty="0"/>
          </a:p>
        </p:txBody>
      </p:sp>
      <p:sp>
        <p:nvSpPr>
          <p:cNvPr id="9" name="Text 6"/>
          <p:cNvSpPr/>
          <p:nvPr/>
        </p:nvSpPr>
        <p:spPr>
          <a:xfrm>
            <a:off x="6565392" y="1819656"/>
            <a:ext cx="4745736" cy="228600"/>
          </a:xfrm>
          <a:prstGeom prst="rect">
            <a:avLst/>
          </a:prstGeom>
          <a:noFill/>
          <a:ln/>
        </p:spPr>
        <p:txBody>
          <a:bodyPr wrap="square" lIns="254" tIns="254" rIns="254" bIns="254" rtlCol="0" anchor="ctr"/>
          <a:lstStyle/>
          <a:p>
            <a:pPr indent="0" marL="0">
              <a:buNone/>
            </a:pPr>
            <a:r>
              <a:rPr lang="en-US" sz="1120" dirty="0">
                <a:solidFill>
                  <a:srgbClr val="394B5E"/>
                </a:solidFill>
              </a:rPr>
              <a:t>Only zone with a clear inside-area reduction in the corrected picture.</a:t>
            </a:r>
            <a:endParaRPr lang="en-US" sz="1120" dirty="0"/>
          </a:p>
        </p:txBody>
      </p:sp>
      <p:sp>
        <p:nvSpPr>
          <p:cNvPr id="10" name="Shape 7"/>
          <p:cNvSpPr/>
          <p:nvPr/>
        </p:nvSpPr>
        <p:spPr>
          <a:xfrm>
            <a:off x="6400800" y="2340864"/>
            <a:ext cx="5074920" cy="868680"/>
          </a:xfrm>
          <a:prstGeom prst="roundRect">
            <a:avLst>
              <a:gd name="adj" fmla="val 8421"/>
            </a:avLst>
          </a:prstGeom>
          <a:solidFill>
            <a:srgbClr val="FFFFFF"/>
          </a:solidFill>
          <a:ln w="12700">
            <a:solidFill>
              <a:srgbClr val="D5D8DC"/>
            </a:solidFill>
            <a:prstDash val="solid"/>
          </a:ln>
        </p:spPr>
      </p:sp>
      <p:sp>
        <p:nvSpPr>
          <p:cNvPr id="11" name="Text 8"/>
          <p:cNvSpPr/>
          <p:nvPr/>
        </p:nvSpPr>
        <p:spPr>
          <a:xfrm>
            <a:off x="6565392" y="2487168"/>
            <a:ext cx="4745736" cy="256032"/>
          </a:xfrm>
          <a:prstGeom prst="rect">
            <a:avLst/>
          </a:prstGeom>
          <a:noFill/>
          <a:ln/>
        </p:spPr>
        <p:txBody>
          <a:bodyPr wrap="square" lIns="0" tIns="0" rIns="0" bIns="0" rtlCol="0" anchor="ctr"/>
          <a:lstStyle/>
          <a:p>
            <a:pPr indent="0" marL="0">
              <a:buNone/>
            </a:pPr>
            <a:r>
              <a:rPr lang="en-US" sz="1700" b="1" dirty="0">
                <a:solidFill>
                  <a:srgbClr val="0F2D4A"/>
                </a:solidFill>
              </a:rPr>
              <a:t>Railton Road</a:t>
            </a:r>
            <a:endParaRPr lang="en-US" sz="1700" dirty="0"/>
          </a:p>
        </p:txBody>
      </p:sp>
      <p:sp>
        <p:nvSpPr>
          <p:cNvPr id="12" name="Text 9"/>
          <p:cNvSpPr/>
          <p:nvPr/>
        </p:nvSpPr>
        <p:spPr>
          <a:xfrm>
            <a:off x="6565392" y="2834640"/>
            <a:ext cx="4745736" cy="228600"/>
          </a:xfrm>
          <a:prstGeom prst="rect">
            <a:avLst/>
          </a:prstGeom>
          <a:noFill/>
          <a:ln/>
        </p:spPr>
        <p:txBody>
          <a:bodyPr wrap="square" lIns="254" tIns="254" rIns="254" bIns="254" rtlCol="0" anchor="ctr"/>
          <a:lstStyle/>
          <a:p>
            <a:pPr indent="0" marL="0">
              <a:buNone/>
            </a:pPr>
            <a:r>
              <a:rPr lang="en-US" sz="1120" dirty="0">
                <a:solidFill>
                  <a:srgbClr val="394B5E"/>
                </a:solidFill>
              </a:rPr>
              <a:t>No clear inside-area change once the raw swing is corrected.</a:t>
            </a:r>
            <a:endParaRPr lang="en-US" sz="1120" dirty="0"/>
          </a:p>
        </p:txBody>
      </p:sp>
      <p:sp>
        <p:nvSpPr>
          <p:cNvPr id="13" name="Shape 10"/>
          <p:cNvSpPr/>
          <p:nvPr/>
        </p:nvSpPr>
        <p:spPr>
          <a:xfrm>
            <a:off x="6400800" y="3355848"/>
            <a:ext cx="5074920" cy="868680"/>
          </a:xfrm>
          <a:prstGeom prst="roundRect">
            <a:avLst>
              <a:gd name="adj" fmla="val 8421"/>
            </a:avLst>
          </a:prstGeom>
          <a:solidFill>
            <a:srgbClr val="EAF2F8"/>
          </a:solidFill>
          <a:ln w="12700">
            <a:solidFill>
              <a:srgbClr val="D3DFEA"/>
            </a:solidFill>
            <a:prstDash val="solid"/>
          </a:ln>
        </p:spPr>
      </p:sp>
      <p:sp>
        <p:nvSpPr>
          <p:cNvPr id="14" name="Text 11"/>
          <p:cNvSpPr/>
          <p:nvPr/>
        </p:nvSpPr>
        <p:spPr>
          <a:xfrm>
            <a:off x="6565392" y="3502152"/>
            <a:ext cx="4745736" cy="256032"/>
          </a:xfrm>
          <a:prstGeom prst="rect">
            <a:avLst/>
          </a:prstGeom>
          <a:noFill/>
          <a:ln/>
        </p:spPr>
        <p:txBody>
          <a:bodyPr wrap="square" lIns="0" tIns="0" rIns="0" bIns="0" rtlCol="0" anchor="ctr"/>
          <a:lstStyle/>
          <a:p>
            <a:pPr indent="0" marL="0">
              <a:buNone/>
            </a:pPr>
            <a:r>
              <a:rPr lang="en-US" sz="1700" b="1" dirty="0">
                <a:solidFill>
                  <a:srgbClr val="0F2D4A"/>
                </a:solidFill>
              </a:rPr>
              <a:t>Bethnal Green</a:t>
            </a:r>
            <a:endParaRPr lang="en-US" sz="1700" dirty="0"/>
          </a:p>
        </p:txBody>
      </p:sp>
      <p:sp>
        <p:nvSpPr>
          <p:cNvPr id="15" name="Text 12"/>
          <p:cNvSpPr/>
          <p:nvPr/>
        </p:nvSpPr>
        <p:spPr>
          <a:xfrm>
            <a:off x="6565392" y="3849624"/>
            <a:ext cx="4745736" cy="228600"/>
          </a:xfrm>
          <a:prstGeom prst="rect">
            <a:avLst/>
          </a:prstGeom>
          <a:noFill/>
          <a:ln/>
        </p:spPr>
        <p:txBody>
          <a:bodyPr wrap="square" lIns="254" tIns="254" rIns="254" bIns="254" rtlCol="0" anchor="ctr"/>
          <a:lstStyle/>
          <a:p>
            <a:pPr indent="0" marL="0">
              <a:buNone/>
            </a:pPr>
            <a:r>
              <a:rPr lang="en-US" sz="1120" dirty="0">
                <a:solidFill>
                  <a:srgbClr val="394B5E"/>
                </a:solidFill>
              </a:rPr>
              <a:t>No clear inside-area reduction in the separate inside-area check.</a:t>
            </a:r>
            <a:endParaRPr lang="en-US" sz="1120" dirty="0"/>
          </a:p>
        </p:txBody>
      </p:sp>
      <p:sp>
        <p:nvSpPr>
          <p:cNvPr id="16" name="Shape 13"/>
          <p:cNvSpPr/>
          <p:nvPr/>
        </p:nvSpPr>
        <p:spPr>
          <a:xfrm>
            <a:off x="6400800" y="4370832"/>
            <a:ext cx="5074920" cy="868680"/>
          </a:xfrm>
          <a:prstGeom prst="roundRect">
            <a:avLst>
              <a:gd name="adj" fmla="val 8421"/>
            </a:avLst>
          </a:prstGeom>
          <a:solidFill>
            <a:srgbClr val="F8F1DE"/>
          </a:solidFill>
          <a:ln w="12700">
            <a:solidFill>
              <a:srgbClr val="E1D094"/>
            </a:solidFill>
            <a:prstDash val="solid"/>
          </a:ln>
        </p:spPr>
      </p:sp>
      <p:sp>
        <p:nvSpPr>
          <p:cNvPr id="17" name="Text 14"/>
          <p:cNvSpPr/>
          <p:nvPr/>
        </p:nvSpPr>
        <p:spPr>
          <a:xfrm>
            <a:off x="6565392" y="4517136"/>
            <a:ext cx="4745736" cy="256032"/>
          </a:xfrm>
          <a:prstGeom prst="rect">
            <a:avLst/>
          </a:prstGeom>
          <a:noFill/>
          <a:ln/>
        </p:spPr>
        <p:txBody>
          <a:bodyPr wrap="square" lIns="0" tIns="0" rIns="0" bIns="0" rtlCol="0" anchor="ctr"/>
          <a:lstStyle/>
          <a:p>
            <a:pPr indent="0" marL="0">
              <a:buNone/>
            </a:pPr>
            <a:r>
              <a:rPr lang="en-US" sz="1700" b="1" dirty="0">
                <a:solidFill>
                  <a:srgbClr val="0F2D4A"/>
                </a:solidFill>
              </a:rPr>
              <a:t>St Peters Quarter</a:t>
            </a:r>
            <a:endParaRPr lang="en-US" sz="1700" dirty="0"/>
          </a:p>
        </p:txBody>
      </p:sp>
      <p:sp>
        <p:nvSpPr>
          <p:cNvPr id="18" name="Text 15"/>
          <p:cNvSpPr/>
          <p:nvPr/>
        </p:nvSpPr>
        <p:spPr>
          <a:xfrm>
            <a:off x="6565392" y="4864608"/>
            <a:ext cx="4745736" cy="228600"/>
          </a:xfrm>
          <a:prstGeom prst="rect">
            <a:avLst/>
          </a:prstGeom>
          <a:noFill/>
          <a:ln/>
        </p:spPr>
        <p:txBody>
          <a:bodyPr wrap="square" lIns="254" tIns="254" rIns="254" bIns="254" rtlCol="0" anchor="ctr"/>
          <a:lstStyle/>
          <a:p>
            <a:pPr indent="0" marL="0">
              <a:buNone/>
            </a:pPr>
            <a:r>
              <a:rPr lang="en-US" sz="1120" dirty="0">
                <a:solidFill>
                  <a:srgbClr val="394B5E"/>
                </a:solidFill>
              </a:rPr>
              <a:t>Not enough linked data for the full corrected test.</a:t>
            </a:r>
            <a:endParaRPr lang="en-US" sz="1120" dirty="0"/>
          </a:p>
        </p:txBody>
      </p:sp>
      <p:sp>
        <p:nvSpPr>
          <p:cNvPr id="19" name="Shape 16"/>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0" name="Text 17"/>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Once we correct for noise, the Low Traffic Neighbourhood story is mixed — not a blanket citywide success.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How we tested blanket 20mph</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This was not a clean before-and-after policy experiment, so we checked the evidence several ways.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7</a:t>
            </a:r>
            <a:endParaRPr lang="en-US" sz="850" dirty="0"/>
          </a:p>
        </p:txBody>
      </p:sp>
      <p:sp>
        <p:nvSpPr>
          <p:cNvPr id="6" name="Shape 4"/>
          <p:cNvSpPr/>
          <p:nvPr/>
        </p:nvSpPr>
        <p:spPr>
          <a:xfrm>
            <a:off x="685800" y="1325880"/>
            <a:ext cx="5486400" cy="1508760"/>
          </a:xfrm>
          <a:prstGeom prst="roundRect">
            <a:avLst>
              <a:gd name="adj" fmla="val 4848"/>
            </a:avLst>
          </a:prstGeom>
          <a:solidFill>
            <a:srgbClr val="F7E7E2"/>
          </a:solidFill>
          <a:ln w="12700">
            <a:solidFill>
              <a:srgbClr val="EAC2B8"/>
            </a:solidFill>
            <a:prstDash val="solid"/>
          </a:ln>
        </p:spPr>
      </p:sp>
      <p:sp>
        <p:nvSpPr>
          <p:cNvPr id="7" name="Shape 5"/>
          <p:cNvSpPr/>
          <p:nvPr/>
        </p:nvSpPr>
        <p:spPr>
          <a:xfrm>
            <a:off x="832104" y="1472184"/>
            <a:ext cx="347472" cy="347472"/>
          </a:xfrm>
          <a:prstGeom prst="ellipse">
            <a:avLst/>
          </a:prstGeom>
          <a:solidFill>
            <a:srgbClr val="EAC2B8"/>
          </a:solidFill>
          <a:ln w="12700">
            <a:solidFill>
              <a:srgbClr val="EAC2B8">
                <a:alpha val="0"/>
              </a:srgbClr>
            </a:solidFill>
            <a:prstDash val="solid"/>
          </a:ln>
        </p:spPr>
      </p:sp>
      <p:sp>
        <p:nvSpPr>
          <p:cNvPr id="8" name="Text 6"/>
          <p:cNvSpPr/>
          <p:nvPr/>
        </p:nvSpPr>
        <p:spPr>
          <a:xfrm>
            <a:off x="914400" y="152704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1</a:t>
            </a:r>
            <a:endParaRPr lang="en-US" sz="1200" dirty="0"/>
          </a:p>
        </p:txBody>
      </p:sp>
      <p:sp>
        <p:nvSpPr>
          <p:cNvPr id="9" name="Text 7"/>
          <p:cNvSpPr/>
          <p:nvPr/>
        </p:nvSpPr>
        <p:spPr>
          <a:xfrm>
            <a:off x="1307592" y="1472184"/>
            <a:ext cx="4700016" cy="256032"/>
          </a:xfrm>
          <a:prstGeom prst="rect">
            <a:avLst/>
          </a:prstGeom>
          <a:noFill/>
          <a:ln/>
        </p:spPr>
        <p:txBody>
          <a:bodyPr wrap="square" lIns="0" tIns="0" rIns="0" bIns="0" rtlCol="0" anchor="ctr"/>
          <a:lstStyle/>
          <a:p>
            <a:pPr indent="0" marL="0">
              <a:buNone/>
            </a:pPr>
            <a:r>
              <a:rPr lang="en-US" sz="1700" b="1" dirty="0">
                <a:solidFill>
                  <a:srgbClr val="C9523C"/>
                </a:solidFill>
              </a:rPr>
              <a:t>Check 1: compare broad settings</a:t>
            </a:r>
            <a:endParaRPr lang="en-US" sz="1700" dirty="0"/>
          </a:p>
        </p:txBody>
      </p:sp>
      <p:sp>
        <p:nvSpPr>
          <p:cNvPr id="10" name="Text 8"/>
          <p:cNvSpPr/>
          <p:nvPr/>
        </p:nvSpPr>
        <p:spPr>
          <a:xfrm>
            <a:off x="1307592" y="1819656"/>
            <a:ext cx="4700016" cy="868680"/>
          </a:xfrm>
          <a:prstGeom prst="rect">
            <a:avLst/>
          </a:prstGeom>
          <a:noFill/>
          <a:ln/>
        </p:spPr>
        <p:txBody>
          <a:bodyPr wrap="square" lIns="254" tIns="254" rIns="254" bIns="254" rtlCol="0" anchor="ctr"/>
          <a:lstStyle/>
          <a:p>
            <a:pPr indent="0" marL="0">
              <a:buNone/>
            </a:pPr>
            <a:r>
              <a:rPr lang="en-US" sz="1120" dirty="0">
                <a:solidFill>
                  <a:srgbClr val="394B5E"/>
                </a:solidFill>
              </a:rPr>
              <a:t>We compared boroughs that already had a broad 20mph approach with boroughs that still had broader 30mph defaults. This is useful context — but not clean proof on its own.</a:t>
            </a:r>
            <a:endParaRPr lang="en-US" sz="1120" dirty="0"/>
          </a:p>
        </p:txBody>
      </p:sp>
      <p:sp>
        <p:nvSpPr>
          <p:cNvPr id="11" name="Shape 9"/>
          <p:cNvSpPr/>
          <p:nvPr/>
        </p:nvSpPr>
        <p:spPr>
          <a:xfrm>
            <a:off x="6309360" y="1325880"/>
            <a:ext cx="5212080" cy="1508760"/>
          </a:xfrm>
          <a:prstGeom prst="roundRect">
            <a:avLst>
              <a:gd name="adj" fmla="val 4848"/>
            </a:avLst>
          </a:prstGeom>
          <a:solidFill>
            <a:srgbClr val="EAF2F8"/>
          </a:solidFill>
          <a:ln w="12700">
            <a:solidFill>
              <a:srgbClr val="D3DFEA"/>
            </a:solidFill>
            <a:prstDash val="solid"/>
          </a:ln>
        </p:spPr>
      </p:sp>
      <p:sp>
        <p:nvSpPr>
          <p:cNvPr id="12" name="Shape 10"/>
          <p:cNvSpPr/>
          <p:nvPr/>
        </p:nvSpPr>
        <p:spPr>
          <a:xfrm>
            <a:off x="6455664" y="1472184"/>
            <a:ext cx="347472" cy="347472"/>
          </a:xfrm>
          <a:prstGeom prst="ellipse">
            <a:avLst/>
          </a:prstGeom>
          <a:solidFill>
            <a:srgbClr val="D3DFEA"/>
          </a:solidFill>
          <a:ln w="12700">
            <a:solidFill>
              <a:srgbClr val="D3DFEA">
                <a:alpha val="0"/>
              </a:srgbClr>
            </a:solidFill>
            <a:prstDash val="solid"/>
          </a:ln>
        </p:spPr>
      </p:sp>
      <p:sp>
        <p:nvSpPr>
          <p:cNvPr id="13" name="Text 11"/>
          <p:cNvSpPr/>
          <p:nvPr/>
        </p:nvSpPr>
        <p:spPr>
          <a:xfrm>
            <a:off x="6537960" y="152704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2</a:t>
            </a:r>
            <a:endParaRPr lang="en-US" sz="1200" dirty="0"/>
          </a:p>
        </p:txBody>
      </p:sp>
      <p:sp>
        <p:nvSpPr>
          <p:cNvPr id="14" name="Text 12"/>
          <p:cNvSpPr/>
          <p:nvPr/>
        </p:nvSpPr>
        <p:spPr>
          <a:xfrm>
            <a:off x="6931152" y="1472184"/>
            <a:ext cx="4425696" cy="256032"/>
          </a:xfrm>
          <a:prstGeom prst="rect">
            <a:avLst/>
          </a:prstGeom>
          <a:noFill/>
          <a:ln/>
        </p:spPr>
        <p:txBody>
          <a:bodyPr wrap="square" lIns="0" tIns="0" rIns="0" bIns="0" rtlCol="0" anchor="ctr"/>
          <a:lstStyle/>
          <a:p>
            <a:pPr indent="0" marL="0">
              <a:buNone/>
            </a:pPr>
            <a:r>
              <a:rPr lang="en-US" sz="1700" b="1" dirty="0">
                <a:solidFill>
                  <a:srgbClr val="0F2D4A"/>
                </a:solidFill>
              </a:rPr>
              <a:t>Check 2: ask how severe recorded crashes looked</a:t>
            </a:r>
            <a:endParaRPr lang="en-US" sz="1700" dirty="0"/>
          </a:p>
        </p:txBody>
      </p:sp>
      <p:sp>
        <p:nvSpPr>
          <p:cNvPr id="15" name="Text 13"/>
          <p:cNvSpPr/>
          <p:nvPr/>
        </p:nvSpPr>
        <p:spPr>
          <a:xfrm>
            <a:off x="6931152" y="1819656"/>
            <a:ext cx="4425696" cy="868680"/>
          </a:xfrm>
          <a:prstGeom prst="rect">
            <a:avLst/>
          </a:prstGeom>
          <a:noFill/>
          <a:ln/>
        </p:spPr>
        <p:txBody>
          <a:bodyPr wrap="square" lIns="254" tIns="254" rIns="254" bIns="254" rtlCol="0" anchor="ctr"/>
          <a:lstStyle/>
          <a:p>
            <a:pPr indent="0" marL="0">
              <a:buNone/>
            </a:pPr>
            <a:r>
              <a:rPr lang="en-US" sz="1120" dirty="0">
                <a:solidFill>
                  <a:srgbClr val="394B5E"/>
                </a:solidFill>
              </a:rPr>
              <a:t>We looked at whether recorded injury crashes on 20mph roads were more or less likely to end in death or serious injury.</a:t>
            </a:r>
            <a:endParaRPr lang="en-US" sz="1120" dirty="0"/>
          </a:p>
        </p:txBody>
      </p:sp>
      <p:sp>
        <p:nvSpPr>
          <p:cNvPr id="16" name="Shape 14"/>
          <p:cNvSpPr/>
          <p:nvPr/>
        </p:nvSpPr>
        <p:spPr>
          <a:xfrm>
            <a:off x="685800" y="3063240"/>
            <a:ext cx="5486400" cy="1508760"/>
          </a:xfrm>
          <a:prstGeom prst="roundRect">
            <a:avLst>
              <a:gd name="adj" fmla="val 4848"/>
            </a:avLst>
          </a:prstGeom>
          <a:solidFill>
            <a:srgbClr val="F8F1DE"/>
          </a:solidFill>
          <a:ln w="12700">
            <a:solidFill>
              <a:srgbClr val="E3D39A"/>
            </a:solidFill>
            <a:prstDash val="solid"/>
          </a:ln>
        </p:spPr>
      </p:sp>
      <p:sp>
        <p:nvSpPr>
          <p:cNvPr id="17" name="Shape 15"/>
          <p:cNvSpPr/>
          <p:nvPr/>
        </p:nvSpPr>
        <p:spPr>
          <a:xfrm>
            <a:off x="832104" y="3209544"/>
            <a:ext cx="347472" cy="347472"/>
          </a:xfrm>
          <a:prstGeom prst="ellipse">
            <a:avLst/>
          </a:prstGeom>
          <a:solidFill>
            <a:srgbClr val="E3D39A"/>
          </a:solidFill>
          <a:ln w="12700">
            <a:solidFill>
              <a:srgbClr val="E3D39A">
                <a:alpha val="0"/>
              </a:srgbClr>
            </a:solidFill>
            <a:prstDash val="solid"/>
          </a:ln>
        </p:spPr>
      </p:sp>
      <p:sp>
        <p:nvSpPr>
          <p:cNvPr id="18" name="Text 16"/>
          <p:cNvSpPr/>
          <p:nvPr/>
        </p:nvSpPr>
        <p:spPr>
          <a:xfrm>
            <a:off x="914400" y="326440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3</a:t>
            </a:r>
            <a:endParaRPr lang="en-US" sz="1200" dirty="0"/>
          </a:p>
        </p:txBody>
      </p:sp>
      <p:sp>
        <p:nvSpPr>
          <p:cNvPr id="19" name="Text 17"/>
          <p:cNvSpPr/>
          <p:nvPr/>
        </p:nvSpPr>
        <p:spPr>
          <a:xfrm>
            <a:off x="1307592" y="3209544"/>
            <a:ext cx="4700016" cy="256032"/>
          </a:xfrm>
          <a:prstGeom prst="rect">
            <a:avLst/>
          </a:prstGeom>
          <a:noFill/>
          <a:ln/>
        </p:spPr>
        <p:txBody>
          <a:bodyPr wrap="square" lIns="0" tIns="0" rIns="0" bIns="0" rtlCol="0" anchor="ctr"/>
          <a:lstStyle/>
          <a:p>
            <a:pPr indent="0" marL="0">
              <a:buNone/>
            </a:pPr>
            <a:r>
              <a:rPr lang="en-US" sz="1700" b="1" dirty="0">
                <a:solidFill>
                  <a:srgbClr val="D2A43C"/>
                </a:solidFill>
              </a:rPr>
              <a:t>Check 3: split roads by setting</a:t>
            </a:r>
            <a:endParaRPr lang="en-US" sz="1700" dirty="0"/>
          </a:p>
        </p:txBody>
      </p:sp>
      <p:sp>
        <p:nvSpPr>
          <p:cNvPr id="20" name="Text 18"/>
          <p:cNvSpPr/>
          <p:nvPr/>
        </p:nvSpPr>
        <p:spPr>
          <a:xfrm>
            <a:off x="1307592" y="3557016"/>
            <a:ext cx="4700016" cy="868680"/>
          </a:xfrm>
          <a:prstGeom prst="rect">
            <a:avLst/>
          </a:prstGeom>
          <a:noFill/>
          <a:ln/>
        </p:spPr>
        <p:txBody>
          <a:bodyPr wrap="square" lIns="254" tIns="254" rIns="254" bIns="254" rtlCol="0" anchor="ctr"/>
          <a:lstStyle/>
          <a:p>
            <a:pPr indent="0" marL="0">
              <a:buNone/>
            </a:pPr>
            <a:r>
              <a:rPr lang="en-US" sz="1120" dirty="0">
                <a:solidFill>
                  <a:srgbClr val="394B5E"/>
                </a:solidFill>
              </a:rPr>
              <a:t>We separated main roads, junctions, crossings, one-way streets, school-hour roads and other settings, instead of pretending all 20mph roads are the same.</a:t>
            </a:r>
            <a:endParaRPr lang="en-US" sz="1120" dirty="0"/>
          </a:p>
        </p:txBody>
      </p:sp>
      <p:sp>
        <p:nvSpPr>
          <p:cNvPr id="21" name="Shape 19"/>
          <p:cNvSpPr/>
          <p:nvPr/>
        </p:nvSpPr>
        <p:spPr>
          <a:xfrm>
            <a:off x="6309360" y="3063240"/>
            <a:ext cx="5212080" cy="1508760"/>
          </a:xfrm>
          <a:prstGeom prst="roundRect">
            <a:avLst>
              <a:gd name="adj" fmla="val 4848"/>
            </a:avLst>
          </a:prstGeom>
          <a:solidFill>
            <a:srgbClr val="E8F3EB"/>
          </a:solidFill>
          <a:ln w="12700">
            <a:solidFill>
              <a:srgbClr val="C8DECF"/>
            </a:solidFill>
            <a:prstDash val="solid"/>
          </a:ln>
        </p:spPr>
      </p:sp>
      <p:sp>
        <p:nvSpPr>
          <p:cNvPr id="22" name="Shape 20"/>
          <p:cNvSpPr/>
          <p:nvPr/>
        </p:nvSpPr>
        <p:spPr>
          <a:xfrm>
            <a:off x="6455664" y="3209544"/>
            <a:ext cx="347472" cy="347472"/>
          </a:xfrm>
          <a:prstGeom prst="ellipse">
            <a:avLst/>
          </a:prstGeom>
          <a:solidFill>
            <a:srgbClr val="C8DECF"/>
          </a:solidFill>
          <a:ln w="12700">
            <a:solidFill>
              <a:srgbClr val="C8DECF">
                <a:alpha val="0"/>
              </a:srgbClr>
            </a:solidFill>
            <a:prstDash val="solid"/>
          </a:ln>
        </p:spPr>
      </p:sp>
      <p:sp>
        <p:nvSpPr>
          <p:cNvPr id="23" name="Text 21"/>
          <p:cNvSpPr/>
          <p:nvPr/>
        </p:nvSpPr>
        <p:spPr>
          <a:xfrm>
            <a:off x="6537960" y="326440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4</a:t>
            </a:r>
            <a:endParaRPr lang="en-US" sz="1200" dirty="0"/>
          </a:p>
        </p:txBody>
      </p:sp>
      <p:sp>
        <p:nvSpPr>
          <p:cNvPr id="24" name="Text 22"/>
          <p:cNvSpPr/>
          <p:nvPr/>
        </p:nvSpPr>
        <p:spPr>
          <a:xfrm>
            <a:off x="6931152" y="3209544"/>
            <a:ext cx="4425696" cy="256032"/>
          </a:xfrm>
          <a:prstGeom prst="rect">
            <a:avLst/>
          </a:prstGeom>
          <a:noFill/>
          <a:ln/>
        </p:spPr>
        <p:txBody>
          <a:bodyPr wrap="square" lIns="0" tIns="0" rIns="0" bIns="0" rtlCol="0" anchor="ctr"/>
          <a:lstStyle/>
          <a:p>
            <a:pPr indent="0" marL="0">
              <a:buNone/>
            </a:pPr>
            <a:r>
              <a:rPr lang="en-US" sz="1700" b="1" dirty="0">
                <a:solidFill>
                  <a:srgbClr val="4A9660"/>
                </a:solidFill>
              </a:rPr>
              <a:t>Check 4: only keep results that still stand out after many comparisons</a:t>
            </a:r>
            <a:endParaRPr lang="en-US" sz="1700" dirty="0"/>
          </a:p>
        </p:txBody>
      </p:sp>
      <p:sp>
        <p:nvSpPr>
          <p:cNvPr id="25" name="Text 23"/>
          <p:cNvSpPr/>
          <p:nvPr/>
        </p:nvSpPr>
        <p:spPr>
          <a:xfrm>
            <a:off x="6931152" y="3557016"/>
            <a:ext cx="4425696" cy="868680"/>
          </a:xfrm>
          <a:prstGeom prst="rect">
            <a:avLst/>
          </a:prstGeom>
          <a:noFill/>
          <a:ln/>
        </p:spPr>
        <p:txBody>
          <a:bodyPr wrap="square" lIns="254" tIns="254" rIns="254" bIns="254" rtlCol="0" anchor="ctr"/>
          <a:lstStyle/>
          <a:p>
            <a:pPr indent="0" marL="0">
              <a:buNone/>
            </a:pPr>
            <a:r>
              <a:rPr lang="en-US" sz="1120" dirty="0">
                <a:solidFill>
                  <a:srgbClr val="394B5E"/>
                </a:solidFill>
              </a:rPr>
              <a:t>We tested 14 settings. Only the settings that still stood out after that correction are treated as meaningful signals.</a:t>
            </a:r>
            <a:endParaRPr lang="en-US" sz="1120" dirty="0"/>
          </a:p>
        </p:txBody>
      </p:sp>
      <p:sp>
        <p:nvSpPr>
          <p:cNvPr id="26" name="Shape 24"/>
          <p:cNvSpPr/>
          <p:nvPr/>
        </p:nvSpPr>
        <p:spPr>
          <a:xfrm>
            <a:off x="1005840" y="4983480"/>
            <a:ext cx="10149840" cy="640080"/>
          </a:xfrm>
          <a:prstGeom prst="roundRect">
            <a:avLst>
              <a:gd name="adj" fmla="val 8571"/>
            </a:avLst>
          </a:prstGeom>
          <a:solidFill>
            <a:srgbClr val="FFFFFF"/>
          </a:solidFill>
          <a:ln w="12700">
            <a:solidFill>
              <a:srgbClr val="D9D4CB"/>
            </a:solidFill>
            <a:prstDash val="solid"/>
          </a:ln>
        </p:spPr>
      </p:sp>
      <p:sp>
        <p:nvSpPr>
          <p:cNvPr id="27" name="Text 25"/>
          <p:cNvSpPr/>
          <p:nvPr/>
        </p:nvSpPr>
        <p:spPr>
          <a:xfrm>
            <a:off x="1234440" y="5148072"/>
            <a:ext cx="9692640" cy="237744"/>
          </a:xfrm>
          <a:prstGeom prst="rect">
            <a:avLst/>
          </a:prstGeom>
          <a:noFill/>
          <a:ln/>
        </p:spPr>
        <p:txBody>
          <a:bodyPr wrap="square" lIns="0" tIns="0" rIns="0" bIns="0" rtlCol="0" anchor="ctr"/>
          <a:lstStyle/>
          <a:p>
            <a:pPr algn="ctr" indent="0" marL="0">
              <a:buNone/>
            </a:pPr>
            <a:r>
              <a:rPr lang="en-US" sz="1270" b="1" dirty="0">
                <a:solidFill>
                  <a:srgbClr val="0F2D4A"/>
                </a:solidFill>
              </a:rPr>
              <a:t>Important limit: this compares existing settings in 2020–2024. It does not tell us cleanly what a newly changed road would do.</a:t>
            </a:r>
            <a:endParaRPr lang="en-US" sz="1270" dirty="0"/>
          </a:p>
        </p:txBody>
      </p:sp>
      <p:sp>
        <p:nvSpPr>
          <p:cNvPr id="28" name="Shape 26"/>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9" name="Text 27"/>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In short: several checks, but still an associational comparison — not a pure before-and-after experiment.</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Where blanket 20mph looked worst in our sample</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We checked 14 road settings. After that, four still stood out.</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8</a:t>
            </a:r>
            <a:endParaRPr lang="en-US" sz="850" dirty="0"/>
          </a:p>
        </p:txBody>
      </p:sp>
      <p:sp>
        <p:nvSpPr>
          <p:cNvPr id="6" name="Shape 4"/>
          <p:cNvSpPr/>
          <p:nvPr/>
        </p:nvSpPr>
        <p:spPr>
          <a:xfrm>
            <a:off x="685800" y="1234440"/>
            <a:ext cx="6492240" cy="4526280"/>
          </a:xfrm>
          <a:prstGeom prst="roundRect">
            <a:avLst>
              <a:gd name="adj" fmla="val 1212"/>
            </a:avLst>
          </a:prstGeom>
          <a:solidFill>
            <a:srgbClr val="FFFFFF"/>
          </a:solidFill>
          <a:ln w="12700">
            <a:solidFill>
              <a:srgbClr val="D9D4CB"/>
            </a:solidFill>
            <a:prstDash val="solid"/>
          </a:ln>
        </p:spPr>
      </p:sp>
      <p:sp>
        <p:nvSpPr>
          <p:cNvPr id="7" name="Text 5"/>
          <p:cNvSpPr/>
          <p:nvPr/>
        </p:nvSpPr>
        <p:spPr>
          <a:xfrm>
            <a:off x="914400" y="1417320"/>
            <a:ext cx="1828800" cy="164592"/>
          </a:xfrm>
          <a:prstGeom prst="rect">
            <a:avLst/>
          </a:prstGeom>
          <a:noFill/>
          <a:ln/>
        </p:spPr>
        <p:txBody>
          <a:bodyPr wrap="square" lIns="0" tIns="0" rIns="0" bIns="0" rtlCol="0" anchor="ctr"/>
          <a:lstStyle/>
          <a:p>
            <a:pPr indent="0" marL="0">
              <a:buNone/>
            </a:pPr>
            <a:r>
              <a:rPr lang="en-US" sz="1050" b="1" dirty="0">
                <a:solidFill>
                  <a:srgbClr val="0F2D4A"/>
                </a:solidFill>
              </a:rPr>
              <a:t>What the chart shows</a:t>
            </a:r>
            <a:endParaRPr lang="en-US" sz="1050" dirty="0"/>
          </a:p>
        </p:txBody>
      </p:sp>
      <p:sp>
        <p:nvSpPr>
          <p:cNvPr id="8" name="Text 6"/>
          <p:cNvSpPr/>
          <p:nvPr/>
        </p:nvSpPr>
        <p:spPr>
          <a:xfrm>
            <a:off x="914400" y="1627632"/>
            <a:ext cx="5852160" cy="365760"/>
          </a:xfrm>
          <a:prstGeom prst="rect">
            <a:avLst/>
          </a:prstGeom>
          <a:noFill/>
          <a:ln/>
        </p:spPr>
        <p:txBody>
          <a:bodyPr wrap="square" lIns="0" tIns="0" rIns="0" bIns="0" rtlCol="0" anchor="ctr"/>
          <a:lstStyle/>
          <a:p>
            <a:pPr indent="0" marL="0">
              <a:buNone/>
            </a:pPr>
            <a:r>
              <a:rPr lang="en-US" sz="1070" dirty="0">
                <a:solidFill>
                  <a:srgbClr val="6C7B8B"/>
                </a:solidFill>
              </a:rPr>
              <a:t>Higher values mean a higher share of recorded injury crashes ending in death or serious injury on 20mph roads.</a:t>
            </a:r>
            <a:endParaRPr lang="en-US" sz="1070" dirty="0"/>
          </a:p>
        </p:txBody>
      </p:sp>
      <p:sp>
        <p:nvSpPr>
          <p:cNvPr id="9" name="Text 7"/>
          <p:cNvSpPr/>
          <p:nvPr/>
        </p:nvSpPr>
        <p:spPr>
          <a:xfrm>
            <a:off x="914400" y="2399843"/>
            <a:ext cx="2103120" cy="164592"/>
          </a:xfrm>
          <a:prstGeom prst="rect">
            <a:avLst/>
          </a:prstGeom>
          <a:noFill/>
          <a:ln/>
        </p:spPr>
        <p:txBody>
          <a:bodyPr wrap="square" lIns="0" tIns="0" rIns="0" bIns="0" rtlCol="0" anchor="ctr"/>
          <a:lstStyle/>
          <a:p>
            <a:pPr algn="r" indent="0" marL="0">
              <a:buNone/>
            </a:pPr>
            <a:r>
              <a:rPr lang="en-US" sz="1120" dirty="0">
                <a:solidFill>
                  <a:srgbClr val="394B5E"/>
                </a:solidFill>
              </a:rPr>
              <a:t>A-roads</a:t>
            </a:r>
            <a:endParaRPr lang="en-US" sz="1120" dirty="0"/>
          </a:p>
        </p:txBody>
      </p:sp>
      <p:sp>
        <p:nvSpPr>
          <p:cNvPr id="10" name="Shape 8"/>
          <p:cNvSpPr/>
          <p:nvPr/>
        </p:nvSpPr>
        <p:spPr>
          <a:xfrm>
            <a:off x="3200400" y="2408987"/>
            <a:ext cx="2685593" cy="128016"/>
          </a:xfrm>
          <a:prstGeom prst="roundRect">
            <a:avLst>
              <a:gd name="adj" fmla="val 14286"/>
            </a:avLst>
          </a:prstGeom>
          <a:solidFill>
            <a:srgbClr val="C9523C"/>
          </a:solidFill>
          <a:ln w="12700">
            <a:solidFill>
              <a:srgbClr val="C9523C">
                <a:alpha val="0"/>
              </a:srgbClr>
            </a:solidFill>
            <a:prstDash val="solid"/>
          </a:ln>
        </p:spPr>
      </p:sp>
      <p:sp>
        <p:nvSpPr>
          <p:cNvPr id="11" name="Text 9"/>
          <p:cNvSpPr/>
          <p:nvPr/>
        </p:nvSpPr>
        <p:spPr>
          <a:xfrm>
            <a:off x="5931713" y="2390699"/>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+1.78</a:t>
            </a:r>
            <a:endParaRPr lang="en-US" sz="1050" dirty="0"/>
          </a:p>
        </p:txBody>
      </p:sp>
      <p:sp>
        <p:nvSpPr>
          <p:cNvPr id="12" name="Text 10"/>
          <p:cNvSpPr/>
          <p:nvPr/>
        </p:nvSpPr>
        <p:spPr>
          <a:xfrm>
            <a:off x="914400" y="3012491"/>
            <a:ext cx="2103120" cy="164592"/>
          </a:xfrm>
          <a:prstGeom prst="rect">
            <a:avLst/>
          </a:prstGeom>
          <a:noFill/>
          <a:ln/>
        </p:spPr>
        <p:txBody>
          <a:bodyPr wrap="square" lIns="0" tIns="0" rIns="0" bIns="0" rtlCol="0" anchor="ctr"/>
          <a:lstStyle/>
          <a:p>
            <a:pPr algn="r" indent="0" marL="0">
              <a:buNone/>
            </a:pPr>
            <a:r>
              <a:rPr lang="en-US" sz="1120" dirty="0">
                <a:solidFill>
                  <a:srgbClr val="394B5E"/>
                </a:solidFill>
              </a:rPr>
              <a:t>Near pedestrian crossings</a:t>
            </a:r>
            <a:endParaRPr lang="en-US" sz="1120" dirty="0"/>
          </a:p>
        </p:txBody>
      </p:sp>
      <p:sp>
        <p:nvSpPr>
          <p:cNvPr id="13" name="Shape 11"/>
          <p:cNvSpPr/>
          <p:nvPr/>
        </p:nvSpPr>
        <p:spPr>
          <a:xfrm>
            <a:off x="3200400" y="3021635"/>
            <a:ext cx="2232965" cy="128016"/>
          </a:xfrm>
          <a:prstGeom prst="roundRect">
            <a:avLst>
              <a:gd name="adj" fmla="val 14286"/>
            </a:avLst>
          </a:prstGeom>
          <a:solidFill>
            <a:srgbClr val="C9523C"/>
          </a:solidFill>
          <a:ln w="12700">
            <a:solidFill>
              <a:srgbClr val="C9523C">
                <a:alpha val="0"/>
              </a:srgbClr>
            </a:solidFill>
            <a:prstDash val="solid"/>
          </a:ln>
        </p:spPr>
      </p:sp>
      <p:sp>
        <p:nvSpPr>
          <p:cNvPr id="14" name="Text 12"/>
          <p:cNvSpPr/>
          <p:nvPr/>
        </p:nvSpPr>
        <p:spPr>
          <a:xfrm>
            <a:off x="5479085" y="3003347"/>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+1.48</a:t>
            </a:r>
            <a:endParaRPr lang="en-US" sz="1050" dirty="0"/>
          </a:p>
        </p:txBody>
      </p:sp>
      <p:sp>
        <p:nvSpPr>
          <p:cNvPr id="15" name="Text 13"/>
          <p:cNvSpPr/>
          <p:nvPr/>
        </p:nvSpPr>
        <p:spPr>
          <a:xfrm>
            <a:off x="914400" y="3625139"/>
            <a:ext cx="2103120" cy="164592"/>
          </a:xfrm>
          <a:prstGeom prst="rect">
            <a:avLst/>
          </a:prstGeom>
          <a:noFill/>
          <a:ln/>
        </p:spPr>
        <p:txBody>
          <a:bodyPr wrap="square" lIns="0" tIns="0" rIns="0" bIns="0" rtlCol="0" anchor="ctr"/>
          <a:lstStyle/>
          <a:p>
            <a:pPr algn="r" indent="0" marL="0">
              <a:buNone/>
            </a:pPr>
            <a:r>
              <a:rPr lang="en-US" sz="1120" dirty="0">
                <a:solidFill>
                  <a:srgbClr val="394B5E"/>
                </a:solidFill>
              </a:rPr>
              <a:t>Single carriageways</a:t>
            </a:r>
            <a:endParaRPr lang="en-US" sz="1120" dirty="0"/>
          </a:p>
        </p:txBody>
      </p:sp>
      <p:sp>
        <p:nvSpPr>
          <p:cNvPr id="16" name="Shape 14"/>
          <p:cNvSpPr/>
          <p:nvPr/>
        </p:nvSpPr>
        <p:spPr>
          <a:xfrm>
            <a:off x="3200400" y="3634283"/>
            <a:ext cx="1282446" cy="128016"/>
          </a:xfrm>
          <a:prstGeom prst="roundRect">
            <a:avLst>
              <a:gd name="adj" fmla="val 14286"/>
            </a:avLst>
          </a:prstGeom>
          <a:solidFill>
            <a:srgbClr val="C9523C"/>
          </a:solidFill>
          <a:ln w="12700">
            <a:solidFill>
              <a:srgbClr val="C9523C">
                <a:alpha val="0"/>
              </a:srgbClr>
            </a:solidFill>
            <a:prstDash val="solid"/>
          </a:ln>
        </p:spPr>
      </p:sp>
      <p:sp>
        <p:nvSpPr>
          <p:cNvPr id="17" name="Text 15"/>
          <p:cNvSpPr/>
          <p:nvPr/>
        </p:nvSpPr>
        <p:spPr>
          <a:xfrm>
            <a:off x="4528566" y="3615995"/>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+0.85</a:t>
            </a:r>
            <a:endParaRPr lang="en-US" sz="1050" dirty="0"/>
          </a:p>
        </p:txBody>
      </p:sp>
      <p:sp>
        <p:nvSpPr>
          <p:cNvPr id="18" name="Text 16"/>
          <p:cNvSpPr/>
          <p:nvPr/>
        </p:nvSpPr>
        <p:spPr>
          <a:xfrm>
            <a:off x="914400" y="4237787"/>
            <a:ext cx="2103120" cy="164592"/>
          </a:xfrm>
          <a:prstGeom prst="rect">
            <a:avLst/>
          </a:prstGeom>
          <a:noFill/>
          <a:ln/>
        </p:spPr>
        <p:txBody>
          <a:bodyPr wrap="square" lIns="0" tIns="0" rIns="0" bIns="0" rtlCol="0" anchor="ctr"/>
          <a:lstStyle/>
          <a:p>
            <a:pPr algn="r" indent="0" marL="0">
              <a:buNone/>
            </a:pPr>
            <a:r>
              <a:rPr lang="en-US" sz="1120" dirty="0">
                <a:solidFill>
                  <a:srgbClr val="394B5E"/>
                </a:solidFill>
              </a:rPr>
              <a:t>At junctions</a:t>
            </a:r>
            <a:endParaRPr lang="en-US" sz="1120" dirty="0"/>
          </a:p>
        </p:txBody>
      </p:sp>
      <p:sp>
        <p:nvSpPr>
          <p:cNvPr id="19" name="Shape 17"/>
          <p:cNvSpPr/>
          <p:nvPr/>
        </p:nvSpPr>
        <p:spPr>
          <a:xfrm>
            <a:off x="3200400" y="4246931"/>
            <a:ext cx="1237183" cy="128016"/>
          </a:xfrm>
          <a:prstGeom prst="roundRect">
            <a:avLst>
              <a:gd name="adj" fmla="val 14286"/>
            </a:avLst>
          </a:prstGeom>
          <a:solidFill>
            <a:srgbClr val="C9523C"/>
          </a:solidFill>
          <a:ln w="12700">
            <a:solidFill>
              <a:srgbClr val="C9523C">
                <a:alpha val="0"/>
              </a:srgbClr>
            </a:solidFill>
            <a:prstDash val="solid"/>
          </a:ln>
        </p:spPr>
      </p:sp>
      <p:sp>
        <p:nvSpPr>
          <p:cNvPr id="20" name="Text 18"/>
          <p:cNvSpPr/>
          <p:nvPr/>
        </p:nvSpPr>
        <p:spPr>
          <a:xfrm>
            <a:off x="4483303" y="4228643"/>
            <a:ext cx="457200" cy="164592"/>
          </a:xfrm>
          <a:prstGeom prst="rect">
            <a:avLst/>
          </a:prstGeom>
          <a:noFill/>
          <a:ln/>
        </p:spPr>
        <p:txBody>
          <a:bodyPr wrap="square" lIns="0" tIns="0" rIns="0" bIns="0" rtlCol="0" anchor="ctr"/>
          <a:lstStyle/>
          <a:p>
            <a:pPr indent="0" marL="0">
              <a:buNone/>
            </a:pPr>
            <a:r>
              <a:rPr lang="en-US" sz="1050" b="1" dirty="0">
                <a:solidFill>
                  <a:srgbClr val="C9523C"/>
                </a:solidFill>
              </a:rPr>
              <a:t>+0.82</a:t>
            </a:r>
            <a:endParaRPr lang="en-US" sz="1050" dirty="0"/>
          </a:p>
        </p:txBody>
      </p:sp>
      <p:sp>
        <p:nvSpPr>
          <p:cNvPr id="21" name="Text 19"/>
          <p:cNvSpPr/>
          <p:nvPr/>
        </p:nvSpPr>
        <p:spPr>
          <a:xfrm>
            <a:off x="914400" y="4892040"/>
            <a:ext cx="2011680" cy="146304"/>
          </a:xfrm>
          <a:prstGeom prst="rect">
            <a:avLst/>
          </a:prstGeom>
          <a:noFill/>
          <a:ln/>
        </p:spPr>
        <p:txBody>
          <a:bodyPr wrap="square" lIns="0" tIns="0" rIns="0" bIns="0" rtlCol="0" anchor="ctr"/>
          <a:lstStyle/>
          <a:p>
            <a:pPr indent="0" marL="0">
              <a:buNone/>
            </a:pPr>
            <a:r>
              <a:rPr lang="en-US" sz="1020" b="1" dirty="0">
                <a:solidFill>
                  <a:srgbClr val="0F2D4A"/>
                </a:solidFill>
              </a:rPr>
              <a:t>Definition in plain English</a:t>
            </a:r>
            <a:endParaRPr lang="en-US" sz="1020" dirty="0"/>
          </a:p>
        </p:txBody>
      </p:sp>
      <p:sp>
        <p:nvSpPr>
          <p:cNvPr id="22" name="Text 20"/>
          <p:cNvSpPr/>
          <p:nvPr/>
        </p:nvSpPr>
        <p:spPr>
          <a:xfrm>
            <a:off x="914400" y="5084064"/>
            <a:ext cx="5577840" cy="347472"/>
          </a:xfrm>
          <a:prstGeom prst="rect">
            <a:avLst/>
          </a:prstGeom>
          <a:noFill/>
          <a:ln/>
        </p:spPr>
        <p:txBody>
          <a:bodyPr wrap="square" lIns="0" tIns="0" rIns="0" bIns="0" rtlCol="0" anchor="ctr"/>
          <a:lstStyle/>
          <a:p>
            <a:pPr indent="0" marL="0">
              <a:buNone/>
            </a:pPr>
            <a:r>
              <a:rPr lang="en-US" sz="1020" dirty="0">
                <a:solidFill>
                  <a:srgbClr val="6C7B8B"/>
                </a:solidFill>
              </a:rPr>
              <a:t>“Fatal-or-serious-injury share” means the share of recorded injury crashes that ended in death or serious injury.</a:t>
            </a:r>
            <a:endParaRPr lang="en-US" sz="1020" dirty="0"/>
          </a:p>
        </p:txBody>
      </p:sp>
      <p:sp>
        <p:nvSpPr>
          <p:cNvPr id="23" name="Shape 21"/>
          <p:cNvSpPr/>
          <p:nvPr/>
        </p:nvSpPr>
        <p:spPr>
          <a:xfrm>
            <a:off x="7406640" y="1371600"/>
            <a:ext cx="4069080" cy="1828800"/>
          </a:xfrm>
          <a:prstGeom prst="roundRect">
            <a:avLst>
              <a:gd name="adj" fmla="val 4000"/>
            </a:avLst>
          </a:prstGeom>
          <a:solidFill>
            <a:srgbClr val="F7E7E2"/>
          </a:solidFill>
          <a:ln w="12700">
            <a:solidFill>
              <a:srgbClr val="E8C5BB"/>
            </a:solidFill>
            <a:prstDash val="solid"/>
          </a:ln>
        </p:spPr>
      </p:sp>
      <p:sp>
        <p:nvSpPr>
          <p:cNvPr id="24" name="Text 22"/>
          <p:cNvSpPr/>
          <p:nvPr/>
        </p:nvSpPr>
        <p:spPr>
          <a:xfrm>
            <a:off x="7571232" y="1517904"/>
            <a:ext cx="3739896" cy="256032"/>
          </a:xfrm>
          <a:prstGeom prst="rect">
            <a:avLst/>
          </a:prstGeom>
          <a:noFill/>
          <a:ln/>
        </p:spPr>
        <p:txBody>
          <a:bodyPr wrap="square" lIns="0" tIns="0" rIns="0" bIns="0" rtlCol="0" anchor="ctr"/>
          <a:lstStyle/>
          <a:p>
            <a:pPr indent="0" marL="0">
              <a:buNone/>
            </a:pPr>
            <a:r>
              <a:rPr lang="en-US" sz="1700" b="1" dirty="0">
                <a:solidFill>
                  <a:srgbClr val="C9523C"/>
                </a:solidFill>
              </a:rPr>
              <a:t>Most important takeaway</a:t>
            </a:r>
            <a:endParaRPr lang="en-US" sz="1700" dirty="0"/>
          </a:p>
        </p:txBody>
      </p:sp>
      <p:sp>
        <p:nvSpPr>
          <p:cNvPr id="25" name="Text 23"/>
          <p:cNvSpPr/>
          <p:nvPr/>
        </p:nvSpPr>
        <p:spPr>
          <a:xfrm>
            <a:off x="7571232" y="1865376"/>
            <a:ext cx="3739896" cy="1188720"/>
          </a:xfrm>
          <a:prstGeom prst="rect">
            <a:avLst/>
          </a:prstGeom>
          <a:noFill/>
          <a:ln/>
        </p:spPr>
        <p:txBody>
          <a:bodyPr wrap="square" lIns="254" tIns="254" rIns="254" bIns="254" rtlCol="0" anchor="ctr"/>
          <a:lstStyle/>
          <a:p>
            <a:pPr indent="0" marL="0">
              <a:buNone/>
            </a:pPr>
            <a:r>
              <a:rPr lang="en-US" sz="1120" dirty="0">
                <a:solidFill>
                  <a:srgbClr val="394B5E"/>
                </a:solidFill>
              </a:rPr>
              <a:t>No road setting showed a robust improvement after checking many comparisons.</a:t>
            </a:r>
            <a:endParaRPr lang="en-US" sz="1120" dirty="0"/>
          </a:p>
        </p:txBody>
      </p:sp>
      <p:sp>
        <p:nvSpPr>
          <p:cNvPr id="26" name="Shape 24"/>
          <p:cNvSpPr/>
          <p:nvPr/>
        </p:nvSpPr>
        <p:spPr>
          <a:xfrm>
            <a:off x="7406640" y="3429000"/>
            <a:ext cx="4069080" cy="1828800"/>
          </a:xfrm>
          <a:prstGeom prst="roundRect">
            <a:avLst>
              <a:gd name="adj" fmla="val 4000"/>
            </a:avLst>
          </a:prstGeom>
          <a:solidFill>
            <a:srgbClr val="E8F3EB"/>
          </a:solidFill>
          <a:ln w="12700">
            <a:solidFill>
              <a:srgbClr val="C9DECF"/>
            </a:solidFill>
            <a:prstDash val="solid"/>
          </a:ln>
        </p:spPr>
      </p:sp>
      <p:sp>
        <p:nvSpPr>
          <p:cNvPr id="27" name="Text 25"/>
          <p:cNvSpPr/>
          <p:nvPr/>
        </p:nvSpPr>
        <p:spPr>
          <a:xfrm>
            <a:off x="7571232" y="3575304"/>
            <a:ext cx="3739896" cy="256032"/>
          </a:xfrm>
          <a:prstGeom prst="rect">
            <a:avLst/>
          </a:prstGeom>
          <a:noFill/>
          <a:ln/>
        </p:spPr>
        <p:txBody>
          <a:bodyPr wrap="square" lIns="0" tIns="0" rIns="0" bIns="0" rtlCol="0" anchor="ctr"/>
          <a:lstStyle/>
          <a:p>
            <a:pPr indent="0" marL="0">
              <a:buNone/>
            </a:pPr>
            <a:r>
              <a:rPr lang="en-US" sz="1700" b="1" dirty="0">
                <a:solidFill>
                  <a:srgbClr val="4A9660"/>
                </a:solidFill>
              </a:rPr>
              <a:t>Why this matters</a:t>
            </a:r>
            <a:endParaRPr lang="en-US" sz="1700" dirty="0"/>
          </a:p>
        </p:txBody>
      </p:sp>
      <p:sp>
        <p:nvSpPr>
          <p:cNvPr id="28" name="Text 26"/>
          <p:cNvSpPr/>
          <p:nvPr/>
        </p:nvSpPr>
        <p:spPr>
          <a:xfrm>
            <a:off x="7571232" y="3922776"/>
            <a:ext cx="3739896" cy="1188720"/>
          </a:xfrm>
          <a:prstGeom prst="rect">
            <a:avLst/>
          </a:prstGeom>
          <a:noFill/>
          <a:ln/>
        </p:spPr>
        <p:txBody>
          <a:bodyPr wrap="square" lIns="254" tIns="254" rIns="254" bIns="254" rtlCol="0" anchor="ctr"/>
          <a:lstStyle/>
          <a:p>
            <a:pPr indent="0" marL="0">
              <a:buNone/>
            </a:pPr>
            <a:r>
              <a:rPr lang="en-US" sz="1120" dirty="0">
                <a:solidFill>
                  <a:srgbClr val="394B5E"/>
                </a:solidFill>
              </a:rPr>
              <a:t>These are not quiet back streets. They are exactly the places where a weak sign-only treatment is least likely to fit the road.</a:t>
            </a:r>
            <a:endParaRPr lang="en-US" sz="1120" dirty="0"/>
          </a:p>
        </p:txBody>
      </p:sp>
      <p:sp>
        <p:nvSpPr>
          <p:cNvPr id="29" name="Shape 27"/>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30" name="Text 28"/>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The strongest concerns sit on main roads and conflict-heavy locations — not on quiet local streets.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3ED"/>
        </a:solidFill>
      </p:bgPr>
    </p:bg>
    <p:spTree>
      <p:nvGrpSpPr>
        <p:cNvPr id="1" name=""/>
        <p:cNvGrpSpPr/>
        <p:nvPr/>
      </p:nvGrpSpPr>
      <p:grpSpPr>
        <a:xfrm>
          <a:off x="0" y="0"/>
          <a:ext cx="0" cy="0"/>
          <a:chOff x="0" y="0"/>
          <a:chExt cx="0" cy="0"/>
        </a:xfrm>
      </p:grpSpPr>
      <p:sp>
        <p:nvSpPr>
          <p:cNvPr id="2" name="Shape 0"/>
          <p:cNvSpPr/>
          <p:nvPr/>
        </p:nvSpPr>
        <p:spPr>
          <a:xfrm>
            <a:off x="0" y="0"/>
            <a:ext cx="12191695" cy="118872"/>
          </a:xfrm>
          <a:prstGeom prst="rect">
            <a:avLst/>
          </a:prstGeom>
          <a:solidFill>
            <a:srgbClr val="0F2D4A"/>
          </a:solidFill>
          <a:ln w="12700">
            <a:solidFill>
              <a:srgbClr val="0F2D4A">
                <a:alpha val="0"/>
              </a:srgbClr>
            </a:solidFill>
            <a:prstDash val="solid"/>
          </a:ln>
        </p:spPr>
      </p:sp>
      <p:sp>
        <p:nvSpPr>
          <p:cNvPr id="3" name="Text 1"/>
          <p:cNvSpPr/>
          <p:nvPr/>
        </p:nvSpPr>
        <p:spPr>
          <a:xfrm>
            <a:off x="502920" y="310896"/>
            <a:ext cx="10972800" cy="329184"/>
          </a:xfrm>
          <a:prstGeom prst="rect">
            <a:avLst/>
          </a:prstGeom>
          <a:noFill/>
          <a:ln/>
        </p:spPr>
        <p:txBody>
          <a:bodyPr wrap="square" lIns="0" tIns="0" rIns="0" bIns="0" rtlCol="0" anchor="ctr"/>
          <a:lstStyle/>
          <a:p>
            <a:pPr indent="0" marL="0">
              <a:buNone/>
            </a:pPr>
            <a:r>
              <a:rPr lang="en-US" sz="2400" b="1" dirty="0">
                <a:solidFill>
                  <a:srgbClr val="0F2D4A"/>
                </a:solidFill>
                <a:latin typeface="Aptos Display" pitchFamily="34" charset="0"/>
                <a:ea typeface="Aptos Display" pitchFamily="34" charset="-122"/>
                <a:cs typeface="Aptos Display" pitchFamily="34" charset="-120"/>
              </a:rPr>
              <a:t>This is the wrong-road problem</a:t>
            </a:r>
            <a:endParaRPr lang="en-US" sz="2400" dirty="0"/>
          </a:p>
        </p:txBody>
      </p:sp>
      <p:sp>
        <p:nvSpPr>
          <p:cNvPr id="4" name="Text 2"/>
          <p:cNvSpPr/>
          <p:nvPr/>
        </p:nvSpPr>
        <p:spPr>
          <a:xfrm>
            <a:off x="502920" y="749808"/>
            <a:ext cx="10972800" cy="310896"/>
          </a:xfrm>
          <a:prstGeom prst="rect">
            <a:avLst/>
          </a:prstGeom>
          <a:noFill/>
          <a:ln/>
        </p:spPr>
        <p:txBody>
          <a:bodyPr wrap="square" lIns="0" tIns="0" rIns="0" bIns="0" rtlCol="0" anchor="ctr"/>
          <a:lstStyle/>
          <a:p>
            <a:pPr indent="0" marL="0">
              <a:buNone/>
            </a:pPr>
            <a:r>
              <a:rPr lang="en-US" sz="1050" dirty="0">
                <a:solidFill>
                  <a:srgbClr val="6C7B8B"/>
                </a:solidFill>
                <a:latin typeface="Aptos" pitchFamily="34" charset="0"/>
                <a:ea typeface="Aptos" pitchFamily="34" charset="-122"/>
                <a:cs typeface="Aptos" pitchFamily="34" charset="-120"/>
              </a:rPr>
              <a:t>The issue is not lower speeds in principle. It is using a weak, sign-only treatment on roads that do not naturally behave like 20mph roads.</a:t>
            </a:r>
            <a:endParaRPr lang="en-US" sz="1050" dirty="0"/>
          </a:p>
        </p:txBody>
      </p:sp>
      <p:sp>
        <p:nvSpPr>
          <p:cNvPr id="5" name="Text 3"/>
          <p:cNvSpPr/>
          <p:nvPr/>
        </p:nvSpPr>
        <p:spPr>
          <a:xfrm>
            <a:off x="11795760" y="6583680"/>
            <a:ext cx="182880" cy="137160"/>
          </a:xfrm>
          <a:prstGeom prst="rect">
            <a:avLst/>
          </a:prstGeom>
          <a:noFill/>
          <a:ln/>
        </p:spPr>
        <p:txBody>
          <a:bodyPr wrap="square" lIns="0" tIns="0" rIns="0" bIns="0" rtlCol="0" anchor="ctr"/>
          <a:lstStyle/>
          <a:p>
            <a:pPr algn="r" indent="0" marL="0">
              <a:buNone/>
            </a:pPr>
            <a:r>
              <a:rPr lang="en-US" sz="850" dirty="0">
                <a:solidFill>
                  <a:srgbClr val="6C7B8B"/>
                </a:solidFill>
              </a:rPr>
              <a:t>9</a:t>
            </a:r>
            <a:endParaRPr lang="en-US" sz="850" dirty="0"/>
          </a:p>
        </p:txBody>
      </p:sp>
      <p:sp>
        <p:nvSpPr>
          <p:cNvPr id="6" name="Shape 4"/>
          <p:cNvSpPr/>
          <p:nvPr/>
        </p:nvSpPr>
        <p:spPr>
          <a:xfrm>
            <a:off x="640080" y="1325880"/>
            <a:ext cx="3703320" cy="4160520"/>
          </a:xfrm>
          <a:prstGeom prst="roundRect">
            <a:avLst>
              <a:gd name="adj" fmla="val 1975"/>
            </a:avLst>
          </a:prstGeom>
          <a:solidFill>
            <a:srgbClr val="EAF2F8"/>
          </a:solidFill>
          <a:ln w="12700">
            <a:solidFill>
              <a:srgbClr val="D2E0EC"/>
            </a:solidFill>
            <a:prstDash val="solid"/>
          </a:ln>
        </p:spPr>
      </p:sp>
      <p:sp>
        <p:nvSpPr>
          <p:cNvPr id="7" name="Shape 5"/>
          <p:cNvSpPr/>
          <p:nvPr/>
        </p:nvSpPr>
        <p:spPr>
          <a:xfrm>
            <a:off x="786384" y="1472184"/>
            <a:ext cx="347472" cy="347472"/>
          </a:xfrm>
          <a:prstGeom prst="ellipse">
            <a:avLst/>
          </a:prstGeom>
          <a:solidFill>
            <a:srgbClr val="D2E0EC"/>
          </a:solidFill>
          <a:ln w="12700">
            <a:solidFill>
              <a:srgbClr val="D2E0EC">
                <a:alpha val="0"/>
              </a:srgbClr>
            </a:solidFill>
            <a:prstDash val="solid"/>
          </a:ln>
        </p:spPr>
      </p:sp>
      <p:sp>
        <p:nvSpPr>
          <p:cNvPr id="8" name="Text 6"/>
          <p:cNvSpPr/>
          <p:nvPr/>
        </p:nvSpPr>
        <p:spPr>
          <a:xfrm>
            <a:off x="868680" y="152704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1</a:t>
            </a:r>
            <a:endParaRPr lang="en-US" sz="1200" dirty="0"/>
          </a:p>
        </p:txBody>
      </p:sp>
      <p:sp>
        <p:nvSpPr>
          <p:cNvPr id="9" name="Text 7"/>
          <p:cNvSpPr/>
          <p:nvPr/>
        </p:nvSpPr>
        <p:spPr>
          <a:xfrm>
            <a:off x="1261872" y="1472184"/>
            <a:ext cx="2916936" cy="256032"/>
          </a:xfrm>
          <a:prstGeom prst="rect">
            <a:avLst/>
          </a:prstGeom>
          <a:noFill/>
          <a:ln/>
        </p:spPr>
        <p:txBody>
          <a:bodyPr wrap="square" lIns="0" tIns="0" rIns="0" bIns="0" rtlCol="0" anchor="ctr"/>
          <a:lstStyle/>
          <a:p>
            <a:pPr indent="0" marL="0">
              <a:buNone/>
            </a:pPr>
            <a:r>
              <a:rPr lang="en-US" sz="1700" b="1" dirty="0">
                <a:solidFill>
                  <a:srgbClr val="0F2D4A"/>
                </a:solidFill>
              </a:rPr>
              <a:t>Department for Transport guidance</a:t>
            </a:r>
            <a:endParaRPr lang="en-US" sz="1700" dirty="0"/>
          </a:p>
        </p:txBody>
      </p:sp>
      <p:sp>
        <p:nvSpPr>
          <p:cNvPr id="10" name="Text 8"/>
          <p:cNvSpPr/>
          <p:nvPr/>
        </p:nvSpPr>
        <p:spPr>
          <a:xfrm>
            <a:off x="1261872" y="1819656"/>
            <a:ext cx="2916936" cy="3520440"/>
          </a:xfrm>
          <a:prstGeom prst="rect">
            <a:avLst/>
          </a:prstGeom>
          <a:noFill/>
          <a:ln/>
        </p:spPr>
        <p:txBody>
          <a:bodyPr wrap="square" lIns="254" tIns="254" rIns="254" bIns="254" rtlCol="0" anchor="ctr"/>
          <a:lstStyle/>
          <a:p>
            <a:pPr indent="0" marL="0">
              <a:buNone/>
            </a:pPr>
            <a:r>
              <a:rPr lang="en-US" sz="1120" dirty="0">
                <a:solidFill>
                  <a:srgbClr val="394B5E"/>
                </a:solidFill>
              </a:rPr>
              <a:t>20mph should be used road by road, and successful schemes are generally self-enforcing. Through-routes need special consideration.</a:t>
            </a:r>
            <a:endParaRPr lang="en-US" sz="1120" dirty="0"/>
          </a:p>
        </p:txBody>
      </p:sp>
      <p:sp>
        <p:nvSpPr>
          <p:cNvPr id="11" name="Shape 9"/>
          <p:cNvSpPr/>
          <p:nvPr/>
        </p:nvSpPr>
        <p:spPr>
          <a:xfrm>
            <a:off x="4526280" y="1325880"/>
            <a:ext cx="3703320" cy="4160520"/>
          </a:xfrm>
          <a:prstGeom prst="roundRect">
            <a:avLst>
              <a:gd name="adj" fmla="val 1975"/>
            </a:avLst>
          </a:prstGeom>
          <a:solidFill>
            <a:srgbClr val="F7E7E2"/>
          </a:solidFill>
          <a:ln w="12700">
            <a:solidFill>
              <a:srgbClr val="EAC2B8"/>
            </a:solidFill>
            <a:prstDash val="solid"/>
          </a:ln>
        </p:spPr>
      </p:sp>
      <p:sp>
        <p:nvSpPr>
          <p:cNvPr id="12" name="Shape 10"/>
          <p:cNvSpPr/>
          <p:nvPr/>
        </p:nvSpPr>
        <p:spPr>
          <a:xfrm>
            <a:off x="4672584" y="1472184"/>
            <a:ext cx="347472" cy="347472"/>
          </a:xfrm>
          <a:prstGeom prst="ellipse">
            <a:avLst/>
          </a:prstGeom>
          <a:solidFill>
            <a:srgbClr val="EAC2B8"/>
          </a:solidFill>
          <a:ln w="12700">
            <a:solidFill>
              <a:srgbClr val="EAC2B8">
                <a:alpha val="0"/>
              </a:srgbClr>
            </a:solidFill>
            <a:prstDash val="solid"/>
          </a:ln>
        </p:spPr>
      </p:sp>
      <p:sp>
        <p:nvSpPr>
          <p:cNvPr id="13" name="Text 11"/>
          <p:cNvSpPr/>
          <p:nvPr/>
        </p:nvSpPr>
        <p:spPr>
          <a:xfrm>
            <a:off x="4754880" y="152704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2</a:t>
            </a:r>
            <a:endParaRPr lang="en-US" sz="1200" dirty="0"/>
          </a:p>
        </p:txBody>
      </p:sp>
      <p:sp>
        <p:nvSpPr>
          <p:cNvPr id="14" name="Text 12"/>
          <p:cNvSpPr/>
          <p:nvPr/>
        </p:nvSpPr>
        <p:spPr>
          <a:xfrm>
            <a:off x="5148072" y="1472184"/>
            <a:ext cx="2916936" cy="256032"/>
          </a:xfrm>
          <a:prstGeom prst="rect">
            <a:avLst/>
          </a:prstGeom>
          <a:noFill/>
          <a:ln/>
        </p:spPr>
        <p:txBody>
          <a:bodyPr wrap="square" lIns="0" tIns="0" rIns="0" bIns="0" rtlCol="0" anchor="ctr"/>
          <a:lstStyle/>
          <a:p>
            <a:pPr indent="0" marL="0">
              <a:buNone/>
            </a:pPr>
            <a:r>
              <a:rPr lang="en-US" sz="1700" b="1" dirty="0">
                <a:solidFill>
                  <a:srgbClr val="C9523C"/>
                </a:solidFill>
              </a:rPr>
              <a:t>Sign-only schemes</a:t>
            </a:r>
            <a:endParaRPr lang="en-US" sz="1700" dirty="0"/>
          </a:p>
        </p:txBody>
      </p:sp>
      <p:sp>
        <p:nvSpPr>
          <p:cNvPr id="15" name="Text 13"/>
          <p:cNvSpPr/>
          <p:nvPr/>
        </p:nvSpPr>
        <p:spPr>
          <a:xfrm>
            <a:off x="5148072" y="1819656"/>
            <a:ext cx="2916936" cy="3520440"/>
          </a:xfrm>
          <a:prstGeom prst="rect">
            <a:avLst/>
          </a:prstGeom>
          <a:noFill/>
          <a:ln/>
        </p:spPr>
        <p:txBody>
          <a:bodyPr wrap="square" lIns="254" tIns="254" rIns="254" bIns="254" rtlCol="0" anchor="ctr"/>
          <a:lstStyle/>
          <a:p>
            <a:pPr indent="0" marL="0">
              <a:buNone/>
            </a:pPr>
            <a:r>
              <a:rPr lang="en-US" sz="1120" dirty="0">
                <a:solidFill>
                  <a:srgbClr val="394B5E"/>
                </a:solidFill>
              </a:rPr>
              <a:t>The Department for Transport’s 2018 evaluation found a median speed change of less than 1 mph for sign-only schemes.</a:t>
            </a:r>
            <a:endParaRPr lang="en-US" sz="1120" dirty="0"/>
          </a:p>
        </p:txBody>
      </p:sp>
      <p:sp>
        <p:nvSpPr>
          <p:cNvPr id="16" name="Shape 14"/>
          <p:cNvSpPr/>
          <p:nvPr/>
        </p:nvSpPr>
        <p:spPr>
          <a:xfrm>
            <a:off x="8412480" y="1325880"/>
            <a:ext cx="3154680" cy="4160520"/>
          </a:xfrm>
          <a:prstGeom prst="roundRect">
            <a:avLst>
              <a:gd name="adj" fmla="val 2319"/>
            </a:avLst>
          </a:prstGeom>
          <a:solidFill>
            <a:srgbClr val="F8F1DE"/>
          </a:solidFill>
          <a:ln w="12700">
            <a:solidFill>
              <a:srgbClr val="E2D39A"/>
            </a:solidFill>
            <a:prstDash val="solid"/>
          </a:ln>
        </p:spPr>
      </p:sp>
      <p:sp>
        <p:nvSpPr>
          <p:cNvPr id="17" name="Shape 15"/>
          <p:cNvSpPr/>
          <p:nvPr/>
        </p:nvSpPr>
        <p:spPr>
          <a:xfrm>
            <a:off x="8558784" y="1472184"/>
            <a:ext cx="347472" cy="347472"/>
          </a:xfrm>
          <a:prstGeom prst="ellipse">
            <a:avLst/>
          </a:prstGeom>
          <a:solidFill>
            <a:srgbClr val="E2D39A"/>
          </a:solidFill>
          <a:ln w="12700">
            <a:solidFill>
              <a:srgbClr val="E2D39A">
                <a:alpha val="0"/>
              </a:srgbClr>
            </a:solidFill>
            <a:prstDash val="solid"/>
          </a:ln>
        </p:spPr>
      </p:sp>
      <p:sp>
        <p:nvSpPr>
          <p:cNvPr id="18" name="Text 16"/>
          <p:cNvSpPr/>
          <p:nvPr/>
        </p:nvSpPr>
        <p:spPr>
          <a:xfrm>
            <a:off x="8641080" y="1527048"/>
            <a:ext cx="182880" cy="137160"/>
          </a:xfrm>
          <a:prstGeom prst="rect">
            <a:avLst/>
          </a:prstGeom>
          <a:noFill/>
          <a:ln/>
        </p:spPr>
        <p:txBody>
          <a:bodyPr wrap="square" lIns="0" tIns="0" rIns="0" bIns="0" rtlCol="0" anchor="ctr"/>
          <a:lstStyle/>
          <a:p>
            <a:pPr algn="ctr" indent="0" marL="0">
              <a:buNone/>
            </a:pPr>
            <a:r>
              <a:rPr lang="en-US" sz="1200" b="1" dirty="0">
                <a:solidFill>
                  <a:srgbClr val="FFFFFF"/>
                </a:solidFill>
              </a:rPr>
              <a:t>3</a:t>
            </a:r>
            <a:endParaRPr lang="en-US" sz="1200" dirty="0"/>
          </a:p>
        </p:txBody>
      </p:sp>
      <p:sp>
        <p:nvSpPr>
          <p:cNvPr id="19" name="Text 17"/>
          <p:cNvSpPr/>
          <p:nvPr/>
        </p:nvSpPr>
        <p:spPr>
          <a:xfrm>
            <a:off x="9034272" y="1472184"/>
            <a:ext cx="2368296" cy="256032"/>
          </a:xfrm>
          <a:prstGeom prst="rect">
            <a:avLst/>
          </a:prstGeom>
          <a:noFill/>
          <a:ln/>
        </p:spPr>
        <p:txBody>
          <a:bodyPr wrap="square" lIns="0" tIns="0" rIns="0" bIns="0" rtlCol="0" anchor="ctr"/>
          <a:lstStyle/>
          <a:p>
            <a:pPr indent="0" marL="0">
              <a:buNone/>
            </a:pPr>
            <a:r>
              <a:rPr lang="en-US" sz="1700" b="1" dirty="0">
                <a:solidFill>
                  <a:srgbClr val="D2A43C"/>
                </a:solidFill>
              </a:rPr>
              <a:t>Core insight</a:t>
            </a:r>
            <a:endParaRPr lang="en-US" sz="1700" dirty="0"/>
          </a:p>
        </p:txBody>
      </p:sp>
      <p:sp>
        <p:nvSpPr>
          <p:cNvPr id="20" name="Text 18"/>
          <p:cNvSpPr/>
          <p:nvPr/>
        </p:nvSpPr>
        <p:spPr>
          <a:xfrm>
            <a:off x="9034272" y="1819656"/>
            <a:ext cx="2368296" cy="3520440"/>
          </a:xfrm>
          <a:prstGeom prst="rect">
            <a:avLst/>
          </a:prstGeom>
          <a:noFill/>
          <a:ln/>
        </p:spPr>
        <p:txBody>
          <a:bodyPr wrap="square" lIns="254" tIns="254" rIns="254" bIns="254" rtlCol="0" anchor="ctr"/>
          <a:lstStyle/>
          <a:p>
            <a:pPr indent="0" marL="0">
              <a:buNone/>
            </a:pPr>
            <a:r>
              <a:rPr sz="1700">
                <a:solidFill>
                  <a:srgbClr val="394B5E"/>
                </a:solidFill>
              </a:rPr>
              <a:t>If the road still looks and feels like a corridor, a sign alone is a weak treatment.
Road character often matters more than the number on the sign.</a:t>
            </a:r>
            <a:endParaRPr lang="en-US" sz="1120" dirty="0"/>
          </a:p>
        </p:txBody>
      </p:sp>
      <p:sp>
        <p:nvSpPr>
          <p:cNvPr id="22" name="Shape 19"/>
          <p:cNvSpPr/>
          <p:nvPr/>
        </p:nvSpPr>
        <p:spPr>
          <a:xfrm>
            <a:off x="566928" y="6309360"/>
            <a:ext cx="11064240" cy="301752"/>
          </a:xfrm>
          <a:prstGeom prst="roundRect">
            <a:avLst>
              <a:gd name="adj" fmla="val 18182"/>
            </a:avLst>
          </a:prstGeom>
          <a:solidFill>
            <a:srgbClr val="0F2D4A"/>
          </a:solidFill>
          <a:ln w="12700">
            <a:solidFill>
              <a:srgbClr val="0F2D4A">
                <a:alpha val="0"/>
              </a:srgbClr>
            </a:solidFill>
            <a:prstDash val="solid"/>
          </a:ln>
        </p:spPr>
      </p:sp>
      <p:sp>
        <p:nvSpPr>
          <p:cNvPr id="23" name="Text 20"/>
          <p:cNvSpPr/>
          <p:nvPr/>
        </p:nvSpPr>
        <p:spPr>
          <a:xfrm>
            <a:off x="749808" y="6364224"/>
            <a:ext cx="10698480" cy="164592"/>
          </a:xfrm>
          <a:prstGeom prst="rect">
            <a:avLst/>
          </a:prstGeom>
          <a:noFill/>
          <a:ln/>
        </p:spPr>
        <p:txBody>
          <a:bodyPr wrap="square" lIns="0" tIns="0" rIns="0" bIns="0" rtlCol="0" anchor="ctr"/>
          <a:lstStyle/>
          <a:p>
            <a:pPr algn="ctr" indent="0" marL="0">
              <a:buNone/>
            </a:pPr>
            <a:r>
              <a:rPr lang="en-US" sz="1000" dirty="0">
                <a:solidFill>
                  <a:srgbClr val="FFFFFF"/>
                </a:solidFill>
              </a:rPr>
              <a:t>This is why the issue is not simply “20mph” — it is the wrong treatment on the wrong roads.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wrong-road problem</dc:title>
  <dc:subject>User-friendly briefing on LTNs and blanket 20mph</dc:subject>
  <dc:creator>OpenAI</dc:creator>
  <cp:lastModifiedBy>OpenAI</cp:lastModifiedBy>
  <cp:revision>1</cp:revision>
  <dcterms:created xsi:type="dcterms:W3CDTF">2026-04-14T12:42:12Z</dcterms:created>
  <dcterms:modified xsi:type="dcterms:W3CDTF">2026-04-14T12:42:12Z</dcterms:modified>
</cp:coreProperties>
</file>